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3"/>
  </p:notesMasterIdLst>
  <p:handoutMasterIdLst>
    <p:handoutMasterId r:id="rId44"/>
  </p:handoutMasterIdLst>
  <p:sldIdLst>
    <p:sldId id="256" r:id="rId5"/>
    <p:sldId id="257" r:id="rId6"/>
    <p:sldId id="280" r:id="rId7"/>
    <p:sldId id="273" r:id="rId8"/>
    <p:sldId id="264" r:id="rId9"/>
    <p:sldId id="272" r:id="rId10"/>
    <p:sldId id="306" r:id="rId11"/>
    <p:sldId id="307" r:id="rId12"/>
    <p:sldId id="274" r:id="rId13"/>
    <p:sldId id="282" r:id="rId14"/>
    <p:sldId id="283" r:id="rId15"/>
    <p:sldId id="284" r:id="rId16"/>
    <p:sldId id="286" r:id="rId17"/>
    <p:sldId id="277" r:id="rId18"/>
    <p:sldId id="278" r:id="rId19"/>
    <p:sldId id="279" r:id="rId20"/>
    <p:sldId id="289" r:id="rId21"/>
    <p:sldId id="293" r:id="rId22"/>
    <p:sldId id="292" r:id="rId23"/>
    <p:sldId id="285" r:id="rId24"/>
    <p:sldId id="265" r:id="rId25"/>
    <p:sldId id="291" r:id="rId26"/>
    <p:sldId id="259" r:id="rId27"/>
    <p:sldId id="294" r:id="rId28"/>
    <p:sldId id="295" r:id="rId29"/>
    <p:sldId id="304" r:id="rId30"/>
    <p:sldId id="308" r:id="rId31"/>
    <p:sldId id="288" r:id="rId32"/>
    <p:sldId id="313" r:id="rId33"/>
    <p:sldId id="287" r:id="rId34"/>
    <p:sldId id="305" r:id="rId35"/>
    <p:sldId id="297" r:id="rId36"/>
    <p:sldId id="298" r:id="rId37"/>
    <p:sldId id="299" r:id="rId38"/>
    <p:sldId id="301" r:id="rId39"/>
    <p:sldId id="302" r:id="rId40"/>
    <p:sldId id="300" r:id="rId41"/>
    <p:sldId id="27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3447" autoAdjust="0"/>
  </p:normalViewPr>
  <p:slideViewPr>
    <p:cSldViewPr snapToGrid="0">
      <p:cViewPr varScale="1">
        <p:scale>
          <a:sx n="80" d="100"/>
          <a:sy n="80" d="100"/>
        </p:scale>
        <p:origin x="53" y="1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ite\AppData\Local\Microsoft\Windows\INetCache\IE\VNHIDDSQ\velocity%5b1%5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ekhya_cutey\Downloads\velocity_averag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ite\AppData\Local\Microsoft\Windows\INetCache\IE\SP1JPU95\Burndown%20Chart%20Sprint3%5b1%5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No. of Tasks</c:v>
                </c:pt>
              </c:strCache>
            </c:strRef>
          </c:tx>
          <c:spPr>
            <a:solidFill>
              <a:schemeClr val="dk1">
                <a:tint val="885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Sprint 1</c:v>
                </c:pt>
                <c:pt idx="1">
                  <c:v>Sprint 2</c:v>
                </c:pt>
                <c:pt idx="2">
                  <c:v>Sprint 3</c:v>
                </c:pt>
                <c:pt idx="3">
                  <c:v>Team History Velcotiy(Average)</c:v>
                </c:pt>
              </c:strCache>
            </c:strRef>
          </c:cat>
          <c:val>
            <c:numRef>
              <c:f>Sheet1!$B$2:$B$5</c:f>
              <c:numCache>
                <c:formatCode>General</c:formatCode>
                <c:ptCount val="4"/>
                <c:pt idx="0">
                  <c:v>10</c:v>
                </c:pt>
                <c:pt idx="1">
                  <c:v>20</c:v>
                </c:pt>
                <c:pt idx="2">
                  <c:v>40</c:v>
                </c:pt>
                <c:pt idx="3">
                  <c:v>23.3</c:v>
                </c:pt>
              </c:numCache>
            </c:numRef>
          </c:val>
          <c:extLst>
            <c:ext xmlns:c16="http://schemas.microsoft.com/office/drawing/2014/chart" uri="{C3380CC4-5D6E-409C-BE32-E72D297353CC}">
              <c16:uniqueId val="{00000000-8804-4ADB-A2A8-0589787D2970}"/>
            </c:ext>
          </c:extLst>
        </c:ser>
        <c:dLbls>
          <c:dLblPos val="outEnd"/>
          <c:showLegendKey val="0"/>
          <c:showVal val="1"/>
          <c:showCatName val="0"/>
          <c:showSerName val="0"/>
          <c:showPercent val="0"/>
          <c:showBubbleSize val="0"/>
        </c:dLbls>
        <c:gapWidth val="444"/>
        <c:overlap val="-90"/>
        <c:axId val="1504167296"/>
        <c:axId val="1504169376"/>
      </c:barChart>
      <c:catAx>
        <c:axId val="15041672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504169376"/>
        <c:crosses val="autoZero"/>
        <c:auto val="1"/>
        <c:lblAlgn val="ctr"/>
        <c:lblOffset val="100"/>
        <c:noMultiLvlLbl val="0"/>
      </c:catAx>
      <c:valAx>
        <c:axId val="1504169376"/>
        <c:scaling>
          <c:orientation val="minMax"/>
        </c:scaling>
        <c:delete val="1"/>
        <c:axPos val="l"/>
        <c:numFmt formatCode="General" sourceLinked="1"/>
        <c:majorTickMark val="none"/>
        <c:minorTickMark val="none"/>
        <c:tickLblPos val="nextTo"/>
        <c:crossAx val="15041672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Sheet1!$A$2</c:f>
              <c:strCache>
                <c:ptCount val="1"/>
                <c:pt idx="0">
                  <c:v>Team History Velocity(Average)</c:v>
                </c:pt>
              </c:strCache>
            </c:strRef>
          </c:tx>
          <c:spPr>
            <a:solidFill>
              <a:schemeClr val="accent1"/>
            </a:solidFill>
            <a:ln>
              <a:noFill/>
            </a:ln>
            <a:effectLst/>
            <a:sp3d/>
          </c:spPr>
          <c:invertIfNegative val="0"/>
          <c:val>
            <c:numRef>
              <c:f>Sheet1!$B$2</c:f>
              <c:numCache>
                <c:formatCode>General</c:formatCode>
                <c:ptCount val="1"/>
                <c:pt idx="0">
                  <c:v>22.6</c:v>
                </c:pt>
              </c:numCache>
            </c:numRef>
          </c:val>
          <c:extLst>
            <c:ext xmlns:c16="http://schemas.microsoft.com/office/drawing/2014/chart" uri="{C3380CC4-5D6E-409C-BE32-E72D297353CC}">
              <c16:uniqueId val="{00000000-775A-4637-B505-0476BD1F3C13}"/>
            </c:ext>
          </c:extLst>
        </c:ser>
        <c:dLbls>
          <c:showLegendKey val="0"/>
          <c:showVal val="0"/>
          <c:showCatName val="0"/>
          <c:showSerName val="0"/>
          <c:showPercent val="0"/>
          <c:showBubbleSize val="0"/>
        </c:dLbls>
        <c:gapWidth val="150"/>
        <c:shape val="box"/>
        <c:axId val="1142251551"/>
        <c:axId val="1142255295"/>
        <c:axId val="1159941279"/>
      </c:bar3DChart>
      <c:catAx>
        <c:axId val="1142251551"/>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2255295"/>
        <c:crosses val="autoZero"/>
        <c:auto val="1"/>
        <c:lblAlgn val="ctr"/>
        <c:lblOffset val="100"/>
        <c:noMultiLvlLbl val="0"/>
      </c:catAx>
      <c:valAx>
        <c:axId val="1142255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2251551"/>
        <c:crosses val="autoZero"/>
        <c:crossBetween val="between"/>
      </c:valAx>
      <c:serAx>
        <c:axId val="1159941279"/>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2255295"/>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Sprint 3</a:t>
            </a:r>
          </a:p>
        </c:rich>
      </c:tx>
      <c:layout>
        <c:manualLayout>
          <c:xMode val="edge"/>
          <c:yMode val="edge"/>
          <c:x val="0.45225268176400479"/>
          <c:y val="2.777777777777777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796471129493574E-2"/>
          <c:y val="0.10260824984654525"/>
          <c:w val="0.91179567832655928"/>
          <c:h val="0.73575822230593657"/>
        </c:manualLayout>
      </c:layout>
      <c:lineChart>
        <c:grouping val="standard"/>
        <c:varyColors val="0"/>
        <c:ser>
          <c:idx val="0"/>
          <c:order val="0"/>
          <c:tx>
            <c:strRef>
              <c:f>Sheet1!$C$1</c:f>
              <c:strCache>
                <c:ptCount val="1"/>
                <c:pt idx="0">
                  <c:v>Planned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Sheet1!$B$2:$B$39</c:f>
              <c:numCache>
                <c:formatCode>d\-mmm</c:formatCode>
                <c:ptCount val="38"/>
                <c:pt idx="0">
                  <c:v>44860</c:v>
                </c:pt>
                <c:pt idx="1">
                  <c:v>44861</c:v>
                </c:pt>
                <c:pt idx="2">
                  <c:v>44862</c:v>
                </c:pt>
                <c:pt idx="3">
                  <c:v>44863</c:v>
                </c:pt>
                <c:pt idx="4">
                  <c:v>44864</c:v>
                </c:pt>
                <c:pt idx="5">
                  <c:v>44865</c:v>
                </c:pt>
                <c:pt idx="6">
                  <c:v>44866</c:v>
                </c:pt>
                <c:pt idx="7">
                  <c:v>44867</c:v>
                </c:pt>
                <c:pt idx="8">
                  <c:v>44868</c:v>
                </c:pt>
                <c:pt idx="9">
                  <c:v>44869</c:v>
                </c:pt>
                <c:pt idx="10">
                  <c:v>44870</c:v>
                </c:pt>
                <c:pt idx="11">
                  <c:v>44871</c:v>
                </c:pt>
                <c:pt idx="12">
                  <c:v>44872</c:v>
                </c:pt>
                <c:pt idx="13">
                  <c:v>44873</c:v>
                </c:pt>
                <c:pt idx="14">
                  <c:v>44874</c:v>
                </c:pt>
                <c:pt idx="15">
                  <c:v>44875</c:v>
                </c:pt>
                <c:pt idx="16">
                  <c:v>44876</c:v>
                </c:pt>
                <c:pt idx="17">
                  <c:v>44877</c:v>
                </c:pt>
                <c:pt idx="18">
                  <c:v>44878</c:v>
                </c:pt>
                <c:pt idx="19">
                  <c:v>44879</c:v>
                </c:pt>
                <c:pt idx="20">
                  <c:v>44880</c:v>
                </c:pt>
                <c:pt idx="21">
                  <c:v>44881</c:v>
                </c:pt>
                <c:pt idx="22">
                  <c:v>44882</c:v>
                </c:pt>
                <c:pt idx="23">
                  <c:v>44883</c:v>
                </c:pt>
                <c:pt idx="24">
                  <c:v>44884</c:v>
                </c:pt>
                <c:pt idx="25">
                  <c:v>44885</c:v>
                </c:pt>
                <c:pt idx="26">
                  <c:v>44886</c:v>
                </c:pt>
                <c:pt idx="27">
                  <c:v>44887</c:v>
                </c:pt>
                <c:pt idx="28">
                  <c:v>44888</c:v>
                </c:pt>
                <c:pt idx="29">
                  <c:v>44889</c:v>
                </c:pt>
                <c:pt idx="30">
                  <c:v>44890</c:v>
                </c:pt>
                <c:pt idx="31">
                  <c:v>44891</c:v>
                </c:pt>
                <c:pt idx="32">
                  <c:v>44892</c:v>
                </c:pt>
                <c:pt idx="33">
                  <c:v>44893</c:v>
                </c:pt>
                <c:pt idx="34">
                  <c:v>44894</c:v>
                </c:pt>
                <c:pt idx="35">
                  <c:v>44895</c:v>
                </c:pt>
                <c:pt idx="36">
                  <c:v>44896</c:v>
                </c:pt>
                <c:pt idx="37">
                  <c:v>44897</c:v>
                </c:pt>
              </c:numCache>
            </c:numRef>
          </c:cat>
          <c:val>
            <c:numRef>
              <c:f>Sheet1!$C$2:$C$39</c:f>
              <c:numCache>
                <c:formatCode>General</c:formatCode>
                <c:ptCount val="38"/>
                <c:pt idx="0">
                  <c:v>38</c:v>
                </c:pt>
                <c:pt idx="1">
                  <c:v>37</c:v>
                </c:pt>
                <c:pt idx="2">
                  <c:v>36</c:v>
                </c:pt>
                <c:pt idx="3">
                  <c:v>35</c:v>
                </c:pt>
                <c:pt idx="4">
                  <c:v>34</c:v>
                </c:pt>
                <c:pt idx="5">
                  <c:v>33</c:v>
                </c:pt>
                <c:pt idx="6">
                  <c:v>32</c:v>
                </c:pt>
                <c:pt idx="7">
                  <c:v>31</c:v>
                </c:pt>
                <c:pt idx="8">
                  <c:v>30</c:v>
                </c:pt>
                <c:pt idx="9">
                  <c:v>29</c:v>
                </c:pt>
                <c:pt idx="10">
                  <c:v>28</c:v>
                </c:pt>
                <c:pt idx="11">
                  <c:v>27</c:v>
                </c:pt>
                <c:pt idx="12">
                  <c:v>26</c:v>
                </c:pt>
                <c:pt idx="13">
                  <c:v>25</c:v>
                </c:pt>
                <c:pt idx="14">
                  <c:v>24</c:v>
                </c:pt>
                <c:pt idx="15">
                  <c:v>23</c:v>
                </c:pt>
                <c:pt idx="16">
                  <c:v>22</c:v>
                </c:pt>
                <c:pt idx="17">
                  <c:v>21</c:v>
                </c:pt>
                <c:pt idx="18">
                  <c:v>20</c:v>
                </c:pt>
                <c:pt idx="19">
                  <c:v>19</c:v>
                </c:pt>
                <c:pt idx="20">
                  <c:v>18</c:v>
                </c:pt>
                <c:pt idx="21">
                  <c:v>17</c:v>
                </c:pt>
                <c:pt idx="22">
                  <c:v>16</c:v>
                </c:pt>
                <c:pt idx="23">
                  <c:v>15</c:v>
                </c:pt>
                <c:pt idx="24">
                  <c:v>14</c:v>
                </c:pt>
                <c:pt idx="25">
                  <c:v>13</c:v>
                </c:pt>
                <c:pt idx="26">
                  <c:v>12</c:v>
                </c:pt>
                <c:pt idx="27">
                  <c:v>11</c:v>
                </c:pt>
                <c:pt idx="28">
                  <c:v>10</c:v>
                </c:pt>
                <c:pt idx="29">
                  <c:v>9</c:v>
                </c:pt>
                <c:pt idx="30">
                  <c:v>8</c:v>
                </c:pt>
                <c:pt idx="31">
                  <c:v>7</c:v>
                </c:pt>
                <c:pt idx="32">
                  <c:v>6</c:v>
                </c:pt>
                <c:pt idx="33">
                  <c:v>5</c:v>
                </c:pt>
                <c:pt idx="34">
                  <c:v>4</c:v>
                </c:pt>
                <c:pt idx="35">
                  <c:v>3</c:v>
                </c:pt>
                <c:pt idx="36">
                  <c:v>2</c:v>
                </c:pt>
                <c:pt idx="37">
                  <c:v>1</c:v>
                </c:pt>
              </c:numCache>
            </c:numRef>
          </c:val>
          <c:smooth val="0"/>
          <c:extLst>
            <c:ext xmlns:c16="http://schemas.microsoft.com/office/drawing/2014/chart" uri="{C3380CC4-5D6E-409C-BE32-E72D297353CC}">
              <c16:uniqueId val="{00000000-2A90-4CD4-9583-6018C8DFBC45}"/>
            </c:ext>
          </c:extLst>
        </c:ser>
        <c:ser>
          <c:idx val="1"/>
          <c:order val="1"/>
          <c:tx>
            <c:strRef>
              <c:f>Sheet1!$D$1</c:f>
              <c:strCache>
                <c:ptCount val="1"/>
                <c:pt idx="0">
                  <c:v>Actual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Sheet1!$B$2:$B$39</c:f>
              <c:numCache>
                <c:formatCode>d\-mmm</c:formatCode>
                <c:ptCount val="38"/>
                <c:pt idx="0">
                  <c:v>44860</c:v>
                </c:pt>
                <c:pt idx="1">
                  <c:v>44861</c:v>
                </c:pt>
                <c:pt idx="2">
                  <c:v>44862</c:v>
                </c:pt>
                <c:pt idx="3">
                  <c:v>44863</c:v>
                </c:pt>
                <c:pt idx="4">
                  <c:v>44864</c:v>
                </c:pt>
                <c:pt idx="5">
                  <c:v>44865</c:v>
                </c:pt>
                <c:pt idx="6">
                  <c:v>44866</c:v>
                </c:pt>
                <c:pt idx="7">
                  <c:v>44867</c:v>
                </c:pt>
                <c:pt idx="8">
                  <c:v>44868</c:v>
                </c:pt>
                <c:pt idx="9">
                  <c:v>44869</c:v>
                </c:pt>
                <c:pt idx="10">
                  <c:v>44870</c:v>
                </c:pt>
                <c:pt idx="11">
                  <c:v>44871</c:v>
                </c:pt>
                <c:pt idx="12">
                  <c:v>44872</c:v>
                </c:pt>
                <c:pt idx="13">
                  <c:v>44873</c:v>
                </c:pt>
                <c:pt idx="14">
                  <c:v>44874</c:v>
                </c:pt>
                <c:pt idx="15">
                  <c:v>44875</c:v>
                </c:pt>
                <c:pt idx="16">
                  <c:v>44876</c:v>
                </c:pt>
                <c:pt idx="17">
                  <c:v>44877</c:v>
                </c:pt>
                <c:pt idx="18">
                  <c:v>44878</c:v>
                </c:pt>
                <c:pt idx="19">
                  <c:v>44879</c:v>
                </c:pt>
                <c:pt idx="20">
                  <c:v>44880</c:v>
                </c:pt>
                <c:pt idx="21">
                  <c:v>44881</c:v>
                </c:pt>
                <c:pt idx="22">
                  <c:v>44882</c:v>
                </c:pt>
                <c:pt idx="23">
                  <c:v>44883</c:v>
                </c:pt>
                <c:pt idx="24">
                  <c:v>44884</c:v>
                </c:pt>
                <c:pt idx="25">
                  <c:v>44885</c:v>
                </c:pt>
                <c:pt idx="26">
                  <c:v>44886</c:v>
                </c:pt>
                <c:pt idx="27">
                  <c:v>44887</c:v>
                </c:pt>
                <c:pt idx="28">
                  <c:v>44888</c:v>
                </c:pt>
                <c:pt idx="29">
                  <c:v>44889</c:v>
                </c:pt>
                <c:pt idx="30">
                  <c:v>44890</c:v>
                </c:pt>
                <c:pt idx="31">
                  <c:v>44891</c:v>
                </c:pt>
                <c:pt idx="32">
                  <c:v>44892</c:v>
                </c:pt>
                <c:pt idx="33">
                  <c:v>44893</c:v>
                </c:pt>
                <c:pt idx="34">
                  <c:v>44894</c:v>
                </c:pt>
                <c:pt idx="35">
                  <c:v>44895</c:v>
                </c:pt>
                <c:pt idx="36">
                  <c:v>44896</c:v>
                </c:pt>
                <c:pt idx="37">
                  <c:v>44897</c:v>
                </c:pt>
              </c:numCache>
            </c:numRef>
          </c:cat>
          <c:val>
            <c:numRef>
              <c:f>Sheet1!$D$2:$D$39</c:f>
              <c:numCache>
                <c:formatCode>General</c:formatCode>
                <c:ptCount val="38"/>
                <c:pt idx="0">
                  <c:v>38</c:v>
                </c:pt>
                <c:pt idx="1">
                  <c:v>38</c:v>
                </c:pt>
                <c:pt idx="2">
                  <c:v>37</c:v>
                </c:pt>
                <c:pt idx="3">
                  <c:v>36</c:v>
                </c:pt>
                <c:pt idx="4">
                  <c:v>34</c:v>
                </c:pt>
                <c:pt idx="5">
                  <c:v>34</c:v>
                </c:pt>
                <c:pt idx="6">
                  <c:v>33</c:v>
                </c:pt>
                <c:pt idx="7">
                  <c:v>32</c:v>
                </c:pt>
                <c:pt idx="8">
                  <c:v>31</c:v>
                </c:pt>
                <c:pt idx="9">
                  <c:v>30</c:v>
                </c:pt>
                <c:pt idx="10">
                  <c:v>30</c:v>
                </c:pt>
                <c:pt idx="11">
                  <c:v>29</c:v>
                </c:pt>
                <c:pt idx="12">
                  <c:v>29</c:v>
                </c:pt>
                <c:pt idx="13">
                  <c:v>28</c:v>
                </c:pt>
                <c:pt idx="14">
                  <c:v>27</c:v>
                </c:pt>
                <c:pt idx="15">
                  <c:v>26</c:v>
                </c:pt>
                <c:pt idx="16">
                  <c:v>25</c:v>
                </c:pt>
                <c:pt idx="17">
                  <c:v>25</c:v>
                </c:pt>
                <c:pt idx="18">
                  <c:v>23</c:v>
                </c:pt>
                <c:pt idx="19">
                  <c:v>21</c:v>
                </c:pt>
                <c:pt idx="20">
                  <c:v>20</c:v>
                </c:pt>
                <c:pt idx="21">
                  <c:v>19</c:v>
                </c:pt>
                <c:pt idx="22">
                  <c:v>18</c:v>
                </c:pt>
                <c:pt idx="23">
                  <c:v>17</c:v>
                </c:pt>
                <c:pt idx="24">
                  <c:v>16</c:v>
                </c:pt>
                <c:pt idx="25">
                  <c:v>14</c:v>
                </c:pt>
                <c:pt idx="26">
                  <c:v>13</c:v>
                </c:pt>
                <c:pt idx="27">
                  <c:v>12</c:v>
                </c:pt>
                <c:pt idx="28">
                  <c:v>11</c:v>
                </c:pt>
                <c:pt idx="29">
                  <c:v>11</c:v>
                </c:pt>
                <c:pt idx="30">
                  <c:v>11</c:v>
                </c:pt>
                <c:pt idx="31">
                  <c:v>11</c:v>
                </c:pt>
                <c:pt idx="32">
                  <c:v>9</c:v>
                </c:pt>
                <c:pt idx="33">
                  <c:v>7</c:v>
                </c:pt>
                <c:pt idx="34">
                  <c:v>5</c:v>
                </c:pt>
                <c:pt idx="35">
                  <c:v>3</c:v>
                </c:pt>
                <c:pt idx="36">
                  <c:v>2</c:v>
                </c:pt>
                <c:pt idx="37">
                  <c:v>1</c:v>
                </c:pt>
              </c:numCache>
            </c:numRef>
          </c:val>
          <c:smooth val="0"/>
          <c:extLst>
            <c:ext xmlns:c16="http://schemas.microsoft.com/office/drawing/2014/chart" uri="{C3380CC4-5D6E-409C-BE32-E72D297353CC}">
              <c16:uniqueId val="{00000001-2A90-4CD4-9583-6018C8DFBC45}"/>
            </c:ext>
          </c:extLst>
        </c:ser>
        <c:dLbls>
          <c:showLegendKey val="0"/>
          <c:showVal val="0"/>
          <c:showCatName val="0"/>
          <c:showSerName val="0"/>
          <c:showPercent val="0"/>
          <c:showBubbleSize val="0"/>
        </c:dLbls>
        <c:smooth val="0"/>
        <c:axId val="1018771183"/>
        <c:axId val="1018782831"/>
      </c:lineChart>
      <c:dateAx>
        <c:axId val="1018771183"/>
        <c:scaling>
          <c:orientation val="minMax"/>
        </c:scaling>
        <c:delete val="0"/>
        <c:axPos val="b"/>
        <c:numFmt formatCode="d\-mmm"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8782831"/>
        <c:crosses val="autoZero"/>
        <c:auto val="1"/>
        <c:lblOffset val="100"/>
        <c:baseTimeUnit val="days"/>
      </c:dateAx>
      <c:valAx>
        <c:axId val="1018782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8771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vList3" loCatId="list" qsTypeId="urn:microsoft.com/office/officeart/2005/8/quickstyle/simple1" qsCatId="simple" csTypeId="urn:microsoft.com/office/officeart/2005/8/colors/accent5_5" csCatId="accent5" phldr="1"/>
      <dgm:spPr/>
      <dgm:t>
        <a:bodyPr/>
        <a:lstStyle/>
        <a:p>
          <a:endParaRPr lang="en-US"/>
        </a:p>
      </dgm:t>
    </dgm:pt>
    <dgm:pt modelId="{73D947E0-108F-4D20-A71E-3CF329F97212}">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mj-lt"/>
              <a:ea typeface="+mj-ea"/>
              <a:cs typeface="+mj-cs"/>
            </a:rPr>
            <a:t>REGISTRATION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register into CURA through this</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LOGIN PAGE</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log into CURA through this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HOME</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surf through CURA features through this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plan his schedule using this and work accordingly</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APPOINTMENTS</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SCHEDULING</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8FE81FEC-2664-411F-AEB3-065F29F52751}">
      <dgm:prSet>
        <dgm:style>
          <a:lnRef idx="2">
            <a:schemeClr val="dk1">
              <a:shade val="50000"/>
            </a:schemeClr>
          </a:lnRef>
          <a:fillRef idx="1">
            <a:schemeClr val="dk1"/>
          </a:fillRef>
          <a:effectRef idx="0">
            <a:schemeClr val="dk1"/>
          </a:effectRef>
          <a:fontRef idx="minor">
            <a:schemeClr val="lt1"/>
          </a:fontRef>
        </dgm:style>
      </dgm:prSet>
      <dgm:spPr/>
      <dgm:t>
        <a:bodyPr lIns="182880" tIns="182880" rIns="182880" bIns="182880"/>
        <a:lstStyle/>
        <a:p>
          <a:r>
            <a:rPr lang="en-US" kern="1200" spc="50" baseline="0" dirty="0">
              <a:latin typeface="Tenorite"/>
              <a:ea typeface="+mn-ea"/>
              <a:cs typeface="+mn-cs"/>
            </a:rPr>
            <a:t>User can schedule his appointment with doctor through this </a:t>
          </a:r>
        </a:p>
      </dgm:t>
    </dgm:pt>
    <dgm:pt modelId="{80230EB7-7230-4881-A631-309C07417378}" type="sibTrans" cxnId="{711E093C-AD42-45A4-8D40-A2D39702062E}">
      <dgm:prSet/>
      <dgm:spPr/>
      <dgm:t>
        <a:bodyPr/>
        <a:lstStyle/>
        <a:p>
          <a:endParaRPr lang="en-US">
            <a:latin typeface="+mn-lt"/>
          </a:endParaRPr>
        </a:p>
      </dgm:t>
    </dgm:pt>
    <dgm:pt modelId="{BCBC007E-0269-421B-9C41-DE26D5C3A822}" type="parTrans" cxnId="{711E093C-AD42-45A4-8D40-A2D39702062E}">
      <dgm:prSet/>
      <dgm:spPr/>
      <dgm:t>
        <a:bodyPr/>
        <a:lstStyle/>
        <a:p>
          <a:endParaRPr lang="en-US">
            <a:latin typeface="+mn-lt"/>
          </a:endParaRPr>
        </a:p>
      </dgm:t>
    </dgm:pt>
    <dgm:pt modelId="{C6382914-AF7E-4FD3-B307-FF10A9CF1357}" type="pres">
      <dgm:prSet presAssocID="{0DD8915E-DC14-41D6-9BB5-F49E1C265163}" presName="linearFlow" presStyleCnt="0">
        <dgm:presLayoutVars>
          <dgm:dir/>
          <dgm:resizeHandles val="exact"/>
        </dgm:presLayoutVars>
      </dgm:prSet>
      <dgm:spPr/>
    </dgm:pt>
    <dgm:pt modelId="{78A686B6-A392-4681-8A02-6B27EF729AEB}" type="pres">
      <dgm:prSet presAssocID="{73D947E0-108F-4D20-A71E-3CF329F97212}" presName="composite" presStyleCnt="0"/>
      <dgm:spPr/>
    </dgm:pt>
    <dgm:pt modelId="{A1837892-9385-4299-B240-777ABFB3EDB0}" type="pres">
      <dgm:prSet presAssocID="{73D947E0-108F-4D20-A71E-3CF329F97212}"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FCB86773-EDF5-4EB6-8155-CD8DDBA40130}" type="pres">
      <dgm:prSet presAssocID="{73D947E0-108F-4D20-A71E-3CF329F97212}" presName="txShp" presStyleLbl="node1" presStyleIdx="0" presStyleCnt="5" custLinFactNeighborY="-6">
        <dgm:presLayoutVars>
          <dgm:bulletEnabled val="1"/>
        </dgm:presLayoutVars>
      </dgm:prSet>
      <dgm:spPr/>
    </dgm:pt>
    <dgm:pt modelId="{91942B98-F08E-41AF-A90B-B2AD2D170A93}" type="pres">
      <dgm:prSet presAssocID="{AE813459-65AB-4FA9-B717-330DDA6DFA4E}" presName="spacing" presStyleCnt="0"/>
      <dgm:spPr/>
    </dgm:pt>
    <dgm:pt modelId="{876CFC20-448A-4B32-862F-3B0DA65C4442}" type="pres">
      <dgm:prSet presAssocID="{B1AFA1AF-0FF8-45B3-A6D0-0E255A2F637D}" presName="composite" presStyleCnt="0"/>
      <dgm:spPr/>
    </dgm:pt>
    <dgm:pt modelId="{CD81CAD9-5687-47F7-8003-90D0B3A1E2C4}" type="pres">
      <dgm:prSet presAssocID="{B1AFA1AF-0FF8-45B3-A6D0-0E255A2F637D}" presName="imgShp"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log outline"/>
        </a:ext>
      </dgm:extLst>
    </dgm:pt>
    <dgm:pt modelId="{51444353-F986-4986-A117-0405638E3E41}" type="pres">
      <dgm:prSet presAssocID="{B1AFA1AF-0FF8-45B3-A6D0-0E255A2F637D}" presName="txShp" presStyleLbl="node1" presStyleIdx="1" presStyleCnt="5">
        <dgm:presLayoutVars>
          <dgm:bulletEnabled val="1"/>
        </dgm:presLayoutVars>
      </dgm:prSet>
      <dgm:spPr/>
    </dgm:pt>
    <dgm:pt modelId="{531E5BFA-41E6-4EC1-A3BA-0406D36996A1}" type="pres">
      <dgm:prSet presAssocID="{88649F7A-400B-4056-965D-C9AC0B3AD942}" presName="spacing" presStyleCnt="0"/>
      <dgm:spPr/>
    </dgm:pt>
    <dgm:pt modelId="{D027C0F9-15C5-4F68-9410-93D92E2A0736}" type="pres">
      <dgm:prSet presAssocID="{E9682B4F-0217-4B50-923E-C104AA24290F}" presName="composite" presStyleCnt="0"/>
      <dgm:spPr/>
    </dgm:pt>
    <dgm:pt modelId="{7018F910-1C52-4240-AB80-F545F59AC26B}" type="pres">
      <dgm:prSet presAssocID="{E9682B4F-0217-4B50-923E-C104AA24290F}" presName="imgShp" presStyleLbl="fgImgPlace1" presStyleIdx="2" presStyleCnt="5" custLinFactY="34168" custLinFactNeighborX="-6513"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CFEFDCEB-9B7F-43DB-B49B-24A112B01351}" type="pres">
      <dgm:prSet presAssocID="{E9682B4F-0217-4B50-923E-C104AA24290F}" presName="txShp" presStyleLbl="node1" presStyleIdx="2" presStyleCnt="5">
        <dgm:presLayoutVars>
          <dgm:bulletEnabled val="1"/>
        </dgm:presLayoutVars>
      </dgm:prSet>
      <dgm:spPr/>
    </dgm:pt>
    <dgm:pt modelId="{F3F9C38B-C1E0-495F-8AE3-AFB921AE3171}" type="pres">
      <dgm:prSet presAssocID="{B8632E42-D7EB-4C31-877E-6F1B2801851A}" presName="spacing" presStyleCnt="0"/>
      <dgm:spPr/>
    </dgm:pt>
    <dgm:pt modelId="{88333D85-5781-4F8F-979A-0B7C0E723424}" type="pres">
      <dgm:prSet presAssocID="{4F85505A-81B6-4FDA-A144-900B71DAD946}" presName="composite" presStyleCnt="0"/>
      <dgm:spPr/>
    </dgm:pt>
    <dgm:pt modelId="{AE562B1D-1E11-46B0-ABF8-88A0A668D6C1}" type="pres">
      <dgm:prSet presAssocID="{4F85505A-81B6-4FDA-A144-900B71DAD946}" presName="imgShp" presStyleLbl="fgImgPlace1" presStyleIdx="3" presStyleCnt="5" custLinFactY="-29851" custLinFactNeighborX="-521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dvertising"/>
        </a:ext>
      </dgm:extLst>
    </dgm:pt>
    <dgm:pt modelId="{3D34AE2E-A767-460C-98E0-04FBDDDFB649}" type="pres">
      <dgm:prSet presAssocID="{4F85505A-81B6-4FDA-A144-900B71DAD946}" presName="txShp" presStyleLbl="node1" presStyleIdx="3" presStyleCnt="5">
        <dgm:presLayoutVars>
          <dgm:bulletEnabled val="1"/>
        </dgm:presLayoutVars>
      </dgm:prSet>
      <dgm:spPr/>
    </dgm:pt>
    <dgm:pt modelId="{6DBA9053-9D81-4992-96FE-BB3DBC5027EF}" type="pres">
      <dgm:prSet presAssocID="{68F74A88-49DC-44B1-BC0D-220A7B97601C}" presName="spacing" presStyleCnt="0"/>
      <dgm:spPr/>
    </dgm:pt>
    <dgm:pt modelId="{9F51AF73-C3C3-42D7-A1BC-E959199295DC}" type="pres">
      <dgm:prSet presAssocID="{A2322D3A-7AC2-4C5C-9D7E-EAB2313D47D4}" presName="composite" presStyleCnt="0"/>
      <dgm:spPr/>
    </dgm:pt>
    <dgm:pt modelId="{32A2BCE4-4B61-424A-A341-6CD93AB0E5BF}" type="pres">
      <dgm:prSet presAssocID="{A2322D3A-7AC2-4C5C-9D7E-EAB2313D47D4}" presName="imgShp"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llseye"/>
        </a:ext>
      </dgm:extLst>
    </dgm:pt>
    <dgm:pt modelId="{060A6ACC-D8B9-4FAB-B2EA-B391DE0279C3}" type="pres">
      <dgm:prSet presAssocID="{A2322D3A-7AC2-4C5C-9D7E-EAB2313D47D4}" presName="txShp" presStyleLbl="node1" presStyleIdx="4" presStyleCnt="5">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74E3980E-1D64-4908-93E8-71D7ACA0B66A}" type="presOf" srcId="{B1AFA1AF-0FF8-45B3-A6D0-0E255A2F637D}" destId="{51444353-F986-4986-A117-0405638E3E41}" srcOrd="0" destOrd="0" presId="urn:microsoft.com/office/officeart/2005/8/layout/vList3"/>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B812FD3E-1492-426F-AC59-BC32AB856892}" type="presOf" srcId="{A2322D3A-7AC2-4C5C-9D7E-EAB2313D47D4}" destId="{060A6ACC-D8B9-4FAB-B2EA-B391DE0279C3}" srcOrd="0" destOrd="0" presId="urn:microsoft.com/office/officeart/2005/8/layout/vList3"/>
    <dgm:cxn modelId="{39626B5C-62EC-4A20-BC3D-6AB16CEBE455}" type="presOf" srcId="{50418D2B-9486-42DE-AFDD-1D31420040FF}" destId="{51444353-F986-4986-A117-0405638E3E41}" srcOrd="0" destOrd="1" presId="urn:microsoft.com/office/officeart/2005/8/layout/vList3"/>
    <dgm:cxn modelId="{0260FD45-FAA1-4FD7-9977-922457BC7B3D}" type="presOf" srcId="{0EC0C300-11E4-45CF-8418-973585107209}" destId="{CFEFDCEB-9B7F-43DB-B49B-24A112B01351}" srcOrd="0" destOrd="1" presId="urn:microsoft.com/office/officeart/2005/8/layout/vList3"/>
    <dgm:cxn modelId="{F942F56C-9025-4AA1-9B36-C5AE0A93B0F5}" srcId="{4F85505A-81B6-4FDA-A144-900B71DAD946}" destId="{FEB4A941-E9FA-4A86-A673-85FF34B35F20}" srcOrd="0" destOrd="0" parTransId="{39522508-BC4E-4DD5-A744-AFEFFE36DB74}" sibTransId="{97624CC8-6315-4683-B26C-C30D552DA5A6}"/>
    <dgm:cxn modelId="{3D03FD4C-9C0A-414B-8AF0-8C77808AA3A7}" type="presOf" srcId="{FEB4A941-E9FA-4A86-A673-85FF34B35F20}" destId="{3D34AE2E-A767-460C-98E0-04FBDDDFB649}" srcOrd="0" destOrd="1" presId="urn:microsoft.com/office/officeart/2005/8/layout/vList3"/>
    <dgm:cxn modelId="{ACD2BA4D-35B6-4F1F-AB6E-582BF8DECD16}" type="presOf" srcId="{73D947E0-108F-4D20-A71E-3CF329F97212}" destId="{FCB86773-EDF5-4EB6-8155-CD8DDBA40130}" srcOrd="0" destOrd="0" presId="urn:microsoft.com/office/officeart/2005/8/layout/vList3"/>
    <dgm:cxn modelId="{51563A4F-C0EB-47D6-B5BC-47A4E599AD4B}" srcId="{E9682B4F-0217-4B50-923E-C104AA24290F}" destId="{0EC0C300-11E4-45CF-8418-973585107209}" srcOrd="0" destOrd="0" parTransId="{1E4DD98E-100E-46B7-B24A-408BBF69E9FA}" sibTransId="{90FAB5D1-62B3-4FF6-A07D-EE607F529C32}"/>
    <dgm:cxn modelId="{836BEB53-F637-42AD-A905-80B56C3FFA55}" type="presOf" srcId="{30A490C8-22B4-4D68-875C-0F0DE2FF864D}" destId="{FCB86773-EDF5-4EB6-8155-CD8DDBA40130}" srcOrd="0" destOrd="1" presId="urn:microsoft.com/office/officeart/2005/8/layout/vList3"/>
    <dgm:cxn modelId="{2D633B56-E147-4EFC-B9EE-6C0413F329B0}" srcId="{0DD8915E-DC14-41D6-9BB5-F49E1C265163}" destId="{4F85505A-81B6-4FDA-A144-900B71DAD946}" srcOrd="3" destOrd="0" parTransId="{D9A96E25-7BBE-4DDD-8DDE-B4970D4340A8}" sibTransId="{68F74A88-49DC-44B1-BC0D-220A7B97601C}"/>
    <dgm:cxn modelId="{0CD60384-75B9-4148-A630-D527688DEAF2}" type="presOf" srcId="{4F85505A-81B6-4FDA-A144-900B71DAD946}" destId="{3D34AE2E-A767-460C-98E0-04FBDDDFB649}" srcOrd="0" destOrd="0" presId="urn:microsoft.com/office/officeart/2005/8/layout/vList3"/>
    <dgm:cxn modelId="{778CB0A9-9999-4B54-8215-B2DD3F9C36D5}" type="presOf" srcId="{E9682B4F-0217-4B50-923E-C104AA24290F}" destId="{CFEFDCEB-9B7F-43DB-B49B-24A112B01351}" srcOrd="0" destOrd="0" presId="urn:microsoft.com/office/officeart/2005/8/layout/vList3"/>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95768F8-6792-4C69-B726-0E280393ABD8}" type="presOf" srcId="{0DD8915E-DC14-41D6-9BB5-F49E1C265163}" destId="{C6382914-AF7E-4FD3-B307-FF10A9CF1357}" srcOrd="0" destOrd="0" presId="urn:microsoft.com/office/officeart/2005/8/layout/vList3"/>
    <dgm:cxn modelId="{2AF561F9-5613-4020-BD11-A0D9F57E1051}" type="presOf" srcId="{8FE81FEC-2664-411F-AEB3-065F29F52751}" destId="{060A6ACC-D8B9-4FAB-B2EA-B391DE0279C3}" srcOrd="0" destOrd="1" presId="urn:microsoft.com/office/officeart/2005/8/layout/vList3"/>
    <dgm:cxn modelId="{8CCC1807-269E-434E-B1B4-32B4B1B1FB65}" type="presParOf" srcId="{C6382914-AF7E-4FD3-B307-FF10A9CF1357}" destId="{78A686B6-A392-4681-8A02-6B27EF729AEB}" srcOrd="0" destOrd="0" presId="urn:microsoft.com/office/officeart/2005/8/layout/vList3"/>
    <dgm:cxn modelId="{07758807-428D-4A6D-A299-6BE6BABA99A5}" type="presParOf" srcId="{78A686B6-A392-4681-8A02-6B27EF729AEB}" destId="{A1837892-9385-4299-B240-777ABFB3EDB0}" srcOrd="0" destOrd="0" presId="urn:microsoft.com/office/officeart/2005/8/layout/vList3"/>
    <dgm:cxn modelId="{1C7B7F98-A2B4-486D-9D4B-2289CAE27A3B}" type="presParOf" srcId="{78A686B6-A392-4681-8A02-6B27EF729AEB}" destId="{FCB86773-EDF5-4EB6-8155-CD8DDBA40130}" srcOrd="1" destOrd="0" presId="urn:microsoft.com/office/officeart/2005/8/layout/vList3"/>
    <dgm:cxn modelId="{540BF14B-A547-412B-8C3B-D065AAD6BE76}" type="presParOf" srcId="{C6382914-AF7E-4FD3-B307-FF10A9CF1357}" destId="{91942B98-F08E-41AF-A90B-B2AD2D170A93}" srcOrd="1" destOrd="0" presId="urn:microsoft.com/office/officeart/2005/8/layout/vList3"/>
    <dgm:cxn modelId="{64DAE174-56E3-4616-A9E8-9C7D3FF8B837}" type="presParOf" srcId="{C6382914-AF7E-4FD3-B307-FF10A9CF1357}" destId="{876CFC20-448A-4B32-862F-3B0DA65C4442}" srcOrd="2" destOrd="0" presId="urn:microsoft.com/office/officeart/2005/8/layout/vList3"/>
    <dgm:cxn modelId="{A5C19CE1-D6DD-4DE9-A66C-F6A2C3423C2E}" type="presParOf" srcId="{876CFC20-448A-4B32-862F-3B0DA65C4442}" destId="{CD81CAD9-5687-47F7-8003-90D0B3A1E2C4}" srcOrd="0" destOrd="0" presId="urn:microsoft.com/office/officeart/2005/8/layout/vList3"/>
    <dgm:cxn modelId="{F249340D-D661-4E1A-A3EA-CAA7CC57FDFC}" type="presParOf" srcId="{876CFC20-448A-4B32-862F-3B0DA65C4442}" destId="{51444353-F986-4986-A117-0405638E3E41}" srcOrd="1" destOrd="0" presId="urn:microsoft.com/office/officeart/2005/8/layout/vList3"/>
    <dgm:cxn modelId="{B4BDA59B-F36B-4247-922B-95706E8B395A}" type="presParOf" srcId="{C6382914-AF7E-4FD3-B307-FF10A9CF1357}" destId="{531E5BFA-41E6-4EC1-A3BA-0406D36996A1}" srcOrd="3" destOrd="0" presId="urn:microsoft.com/office/officeart/2005/8/layout/vList3"/>
    <dgm:cxn modelId="{6A6AE329-AB01-47C5-BD3C-9013FB67CD8B}" type="presParOf" srcId="{C6382914-AF7E-4FD3-B307-FF10A9CF1357}" destId="{D027C0F9-15C5-4F68-9410-93D92E2A0736}" srcOrd="4" destOrd="0" presId="urn:microsoft.com/office/officeart/2005/8/layout/vList3"/>
    <dgm:cxn modelId="{A5B01FDB-19E4-4606-87FC-39CB01871B8C}" type="presParOf" srcId="{D027C0F9-15C5-4F68-9410-93D92E2A0736}" destId="{7018F910-1C52-4240-AB80-F545F59AC26B}" srcOrd="0" destOrd="0" presId="urn:microsoft.com/office/officeart/2005/8/layout/vList3"/>
    <dgm:cxn modelId="{F75C1B4E-3A39-4447-ADCD-8F1BB6253EDC}" type="presParOf" srcId="{D027C0F9-15C5-4F68-9410-93D92E2A0736}" destId="{CFEFDCEB-9B7F-43DB-B49B-24A112B01351}" srcOrd="1" destOrd="0" presId="urn:microsoft.com/office/officeart/2005/8/layout/vList3"/>
    <dgm:cxn modelId="{21A0C6AF-B925-41B8-A25B-9CA686ECDF2A}" type="presParOf" srcId="{C6382914-AF7E-4FD3-B307-FF10A9CF1357}" destId="{F3F9C38B-C1E0-495F-8AE3-AFB921AE3171}" srcOrd="5" destOrd="0" presId="urn:microsoft.com/office/officeart/2005/8/layout/vList3"/>
    <dgm:cxn modelId="{B9E87F9C-5039-44CE-9722-E0BD7FDBEC79}" type="presParOf" srcId="{C6382914-AF7E-4FD3-B307-FF10A9CF1357}" destId="{88333D85-5781-4F8F-979A-0B7C0E723424}" srcOrd="6" destOrd="0" presId="urn:microsoft.com/office/officeart/2005/8/layout/vList3"/>
    <dgm:cxn modelId="{FBF48F27-75A8-45CE-8553-B67DBB6881EB}" type="presParOf" srcId="{88333D85-5781-4F8F-979A-0B7C0E723424}" destId="{AE562B1D-1E11-46B0-ABF8-88A0A668D6C1}" srcOrd="0" destOrd="0" presId="urn:microsoft.com/office/officeart/2005/8/layout/vList3"/>
    <dgm:cxn modelId="{54D10977-55B4-444E-8A14-E21240DFCC40}" type="presParOf" srcId="{88333D85-5781-4F8F-979A-0B7C0E723424}" destId="{3D34AE2E-A767-460C-98E0-04FBDDDFB649}" srcOrd="1" destOrd="0" presId="urn:microsoft.com/office/officeart/2005/8/layout/vList3"/>
    <dgm:cxn modelId="{2CF9CB56-F009-4FDD-8645-8F8C7DBAA4E4}" type="presParOf" srcId="{C6382914-AF7E-4FD3-B307-FF10A9CF1357}" destId="{6DBA9053-9D81-4992-96FE-BB3DBC5027EF}" srcOrd="7" destOrd="0" presId="urn:microsoft.com/office/officeart/2005/8/layout/vList3"/>
    <dgm:cxn modelId="{685C66C4-69E0-4198-A482-C3BEA8BF1D53}" type="presParOf" srcId="{C6382914-AF7E-4FD3-B307-FF10A9CF1357}" destId="{9F51AF73-C3C3-42D7-A1BC-E959199295DC}" srcOrd="8" destOrd="0" presId="urn:microsoft.com/office/officeart/2005/8/layout/vList3"/>
    <dgm:cxn modelId="{443AAA04-840A-47FA-B785-399D32D5433E}" type="presParOf" srcId="{9F51AF73-C3C3-42D7-A1BC-E959199295DC}" destId="{32A2BCE4-4B61-424A-A341-6CD93AB0E5BF}" srcOrd="0" destOrd="0" presId="urn:microsoft.com/office/officeart/2005/8/layout/vList3"/>
    <dgm:cxn modelId="{BF8C4C28-C3BC-4EFF-9AA9-AE267A43DA57}" type="presParOf" srcId="{9F51AF73-C3C3-42D7-A1BC-E959199295DC}" destId="{060A6ACC-D8B9-4FAB-B2EA-B391DE0279C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86773-EDF5-4EB6-8155-CD8DDBA40130}">
      <dsp:nvSpPr>
        <dsp:cNvPr id="0" name=""/>
        <dsp:cNvSpPr/>
      </dsp:nvSpPr>
      <dsp:spPr>
        <a:xfrm rot="10800000">
          <a:off x="1152990" y="1"/>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mj-lt"/>
              <a:ea typeface="+mj-ea"/>
              <a:cs typeface="+mj-cs"/>
            </a:rPr>
            <a:t>REGISTRATION</a:t>
          </a:r>
        </a:p>
        <a:p>
          <a:pPr marL="114300" lvl="1" indent="-114300" algn="l" defTabSz="533400">
            <a:lnSpc>
              <a:spcPct val="90000"/>
            </a:lnSpc>
            <a:spcBef>
              <a:spcPct val="0"/>
            </a:spcBef>
            <a:spcAft>
              <a:spcPct val="15000"/>
            </a:spcAft>
            <a:buChar char="•"/>
          </a:pPr>
          <a:r>
            <a:rPr lang="en-US" sz="1200" kern="1200" spc="50" baseline="0" dirty="0">
              <a:latin typeface="+mn-lt"/>
            </a:rPr>
            <a:t>User can register into CURA through this</a:t>
          </a:r>
        </a:p>
      </dsp:txBody>
      <dsp:txXfrm rot="10800000">
        <a:off x="1343745" y="1"/>
        <a:ext cx="3629460" cy="763022"/>
      </dsp:txXfrm>
    </dsp:sp>
    <dsp:sp modelId="{A1837892-9385-4299-B240-777ABFB3EDB0}">
      <dsp:nvSpPr>
        <dsp:cNvPr id="0" name=""/>
        <dsp:cNvSpPr/>
      </dsp:nvSpPr>
      <dsp:spPr>
        <a:xfrm>
          <a:off x="771479" y="47"/>
          <a:ext cx="763022" cy="76302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444353-F986-4986-A117-0405638E3E41}">
      <dsp:nvSpPr>
        <dsp:cNvPr id="0" name=""/>
        <dsp:cNvSpPr/>
      </dsp:nvSpPr>
      <dsp:spPr>
        <a:xfrm rot="10800000">
          <a:off x="1152990" y="990837"/>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LOGIN PAGE</a:t>
          </a:r>
        </a:p>
        <a:p>
          <a:pPr marL="114300" lvl="1" indent="-114300" algn="l" defTabSz="533400">
            <a:lnSpc>
              <a:spcPct val="90000"/>
            </a:lnSpc>
            <a:spcBef>
              <a:spcPct val="0"/>
            </a:spcBef>
            <a:spcAft>
              <a:spcPct val="15000"/>
            </a:spcAft>
            <a:buChar char="•"/>
          </a:pPr>
          <a:r>
            <a:rPr lang="en-US" sz="1200" kern="1200" spc="50" baseline="0" dirty="0">
              <a:latin typeface="+mn-lt"/>
            </a:rPr>
            <a:t>User can log into CURA through this</a:t>
          </a:r>
        </a:p>
      </dsp:txBody>
      <dsp:txXfrm rot="10800000">
        <a:off x="1343745" y="990837"/>
        <a:ext cx="3629460" cy="763022"/>
      </dsp:txXfrm>
    </dsp:sp>
    <dsp:sp modelId="{CD81CAD9-5687-47F7-8003-90D0B3A1E2C4}">
      <dsp:nvSpPr>
        <dsp:cNvPr id="0" name=""/>
        <dsp:cNvSpPr/>
      </dsp:nvSpPr>
      <dsp:spPr>
        <a:xfrm>
          <a:off x="771479" y="990837"/>
          <a:ext cx="763022" cy="76302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EFDCEB-9B7F-43DB-B49B-24A112B01351}">
      <dsp:nvSpPr>
        <dsp:cNvPr id="0" name=""/>
        <dsp:cNvSpPr/>
      </dsp:nvSpPr>
      <dsp:spPr>
        <a:xfrm rot="10800000">
          <a:off x="1152990" y="1981626"/>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HOME</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surf through CURA features through this</a:t>
          </a:r>
        </a:p>
      </dsp:txBody>
      <dsp:txXfrm rot="10800000">
        <a:off x="1343745" y="1981626"/>
        <a:ext cx="3629460" cy="763022"/>
      </dsp:txXfrm>
    </dsp:sp>
    <dsp:sp modelId="{7018F910-1C52-4240-AB80-F545F59AC26B}">
      <dsp:nvSpPr>
        <dsp:cNvPr id="0" name=""/>
        <dsp:cNvSpPr/>
      </dsp:nvSpPr>
      <dsp:spPr>
        <a:xfrm>
          <a:off x="721783" y="3005358"/>
          <a:ext cx="763022" cy="76302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34AE2E-A767-460C-98E0-04FBDDDFB649}">
      <dsp:nvSpPr>
        <dsp:cNvPr id="0" name=""/>
        <dsp:cNvSpPr/>
      </dsp:nvSpPr>
      <dsp:spPr>
        <a:xfrm rot="10800000">
          <a:off x="1152990" y="2972416"/>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SCHEDULING</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plan his schedule using this and work accordingly</a:t>
          </a:r>
        </a:p>
      </dsp:txBody>
      <dsp:txXfrm rot="10800000">
        <a:off x="1343745" y="2972416"/>
        <a:ext cx="3629460" cy="763022"/>
      </dsp:txXfrm>
    </dsp:sp>
    <dsp:sp modelId="{AE562B1D-1E11-46B0-ABF8-88A0A668D6C1}">
      <dsp:nvSpPr>
        <dsp:cNvPr id="0" name=""/>
        <dsp:cNvSpPr/>
      </dsp:nvSpPr>
      <dsp:spPr>
        <a:xfrm>
          <a:off x="731725" y="1981625"/>
          <a:ext cx="763022" cy="763022"/>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A6ACC-D8B9-4FAB-B2EA-B391DE0279C3}">
      <dsp:nvSpPr>
        <dsp:cNvPr id="0" name=""/>
        <dsp:cNvSpPr/>
      </dsp:nvSpPr>
      <dsp:spPr>
        <a:xfrm rot="10800000">
          <a:off x="1152990" y="3963206"/>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APPOINTMENTS</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schedule his appointment with doctor through this </a:t>
          </a:r>
        </a:p>
      </dsp:txBody>
      <dsp:txXfrm rot="10800000">
        <a:off x="1343745" y="3963206"/>
        <a:ext cx="3629460" cy="763022"/>
      </dsp:txXfrm>
    </dsp:sp>
    <dsp:sp modelId="{32A2BCE4-4B61-424A-A341-6CD93AB0E5BF}">
      <dsp:nvSpPr>
        <dsp:cNvPr id="0" name=""/>
        <dsp:cNvSpPr/>
      </dsp:nvSpPr>
      <dsp:spPr>
        <a:xfrm>
          <a:off x="771479" y="3963206"/>
          <a:ext cx="763022" cy="763022"/>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12/4/2022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esearchleap.com/role-service-quality-patients-customer-satisfaction-public-healthcare-institutions-ghana/" TargetMode="External"/><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hyperlink" Target="https://www.peoplematters.in/article/behavioural-assessments/heres-how-technology-is-reshaping-assessments-16304" TargetMode="External"/><Relationship Id="rId4" Type="http://schemas.openxmlformats.org/officeDocument/2006/relationships/image" Target="../media/image18.jpe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jpe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SaiTejjj/HMS/wiki/CURA---HMS" TargetMode="Externa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 Id="rId5" Type="http://schemas.openxmlformats.org/officeDocument/2006/relationships/image" Target="../media/image25.jpe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5" descr="A picture containing outdoor object, honeycomb&#10;&#10;Description automatically generated">
            <a:extLst>
              <a:ext uri="{FF2B5EF4-FFF2-40B4-BE49-F238E27FC236}">
                <a16:creationId xmlns:a16="http://schemas.microsoft.com/office/drawing/2014/main" id="{677365EB-616D-7686-71AD-DA2BC32A6DF1}"/>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165" r="168"/>
          <a:stretch/>
        </p:blipFill>
        <p:spPr>
          <a:xfrm>
            <a:off x="4547937" y="-5"/>
            <a:ext cx="7644062" cy="3681406"/>
          </a:xfrm>
          <a:prstGeom prst="rect">
            <a:avLst/>
          </a:prstGeom>
        </p:spPr>
      </p:pic>
      <p:pic>
        <p:nvPicPr>
          <p:cNvPr id="8" name="Picture 9" descr="A picture containing text, electronics&#10;&#10;Description automatically generated">
            <a:extLst>
              <a:ext uri="{FF2B5EF4-FFF2-40B4-BE49-F238E27FC236}">
                <a16:creationId xmlns:a16="http://schemas.microsoft.com/office/drawing/2014/main" id="{71B5551C-C2B1-03F1-D1AD-17B7EF19618E}"/>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6490" r="-1" b="19631"/>
          <a:stretch/>
        </p:blipFill>
        <p:spPr>
          <a:xfrm>
            <a:off x="4547938" y="3681409"/>
            <a:ext cx="7644062" cy="3176595"/>
          </a:xfrm>
          <a:prstGeom prst="rect">
            <a:avLst/>
          </a:prstGeom>
        </p:spPr>
      </p:pic>
      <p:sp>
        <p:nvSpPr>
          <p:cNvPr id="44" name="Rectangle 4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838200" y="1115219"/>
            <a:ext cx="5395912" cy="2387600"/>
          </a:xfrm>
        </p:spPr>
        <p:txBody>
          <a:bodyPr>
            <a:normAutofit/>
          </a:bodyPr>
          <a:lstStyle/>
          <a:p>
            <a:r>
              <a:rPr lang="en-US" sz="5000">
                <a:solidFill>
                  <a:schemeClr val="bg1"/>
                </a:solidFill>
              </a:rPr>
              <a:t>CURA - HMS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38200" y="3902075"/>
            <a:ext cx="5395912" cy="1655762"/>
          </a:xfrm>
        </p:spPr>
        <p:txBody>
          <a:bodyPr vert="horz" lIns="91440" tIns="45720" rIns="91440" bIns="45720" rtlCol="0">
            <a:normAutofit/>
          </a:bodyPr>
          <a:lstStyle/>
          <a:p>
            <a:r>
              <a:rPr lang="en-US" sz="2000">
                <a:solidFill>
                  <a:schemeClr val="bg1"/>
                </a:solidFill>
              </a:rPr>
              <a:t>Prof: Henry Wong</a:t>
            </a:r>
          </a:p>
        </p:txBody>
      </p:sp>
      <p:cxnSp>
        <p:nvCxnSpPr>
          <p:cNvPr id="46" name="Straight Connector 4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69A6D-12DA-C0B1-832C-822983DA5D8B}"/>
              </a:ext>
            </a:extLst>
          </p:cNvPr>
          <p:cNvSpPr txBox="1"/>
          <p:nvPr/>
        </p:nvSpPr>
        <p:spPr>
          <a:xfrm>
            <a:off x="838199" y="291090"/>
            <a:ext cx="10515599" cy="9326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a:solidFill>
                  <a:schemeClr val="tx1"/>
                </a:solidFill>
                <a:latin typeface="+mj-lt"/>
                <a:ea typeface="+mj-ea"/>
                <a:cs typeface="+mj-cs"/>
              </a:rPr>
              <a:t>PERSONAS 1</a:t>
            </a:r>
          </a:p>
        </p:txBody>
      </p:sp>
      <p:pic>
        <p:nvPicPr>
          <p:cNvPr id="8" name="Picture 7" descr="Graphical user interface, text, application&#10;&#10;Description automatically generated">
            <a:extLst>
              <a:ext uri="{FF2B5EF4-FFF2-40B4-BE49-F238E27FC236}">
                <a16:creationId xmlns:a16="http://schemas.microsoft.com/office/drawing/2014/main" id="{2881CCDD-8F05-AB42-1CCD-20CC91819A60}"/>
              </a:ext>
            </a:extLst>
          </p:cNvPr>
          <p:cNvPicPr>
            <a:picLocks noChangeAspect="1"/>
          </p:cNvPicPr>
          <p:nvPr/>
        </p:nvPicPr>
        <p:blipFill rotWithShape="1">
          <a:blip r:embed="rId2"/>
          <a:srcRect l="1000"/>
          <a:stretch/>
        </p:blipFill>
        <p:spPr>
          <a:xfrm>
            <a:off x="983976" y="1863801"/>
            <a:ext cx="10224047" cy="4440746"/>
          </a:xfrm>
          <a:prstGeom prst="rect">
            <a:avLst/>
          </a:prstGeom>
        </p:spPr>
      </p:pic>
    </p:spTree>
    <p:extLst>
      <p:ext uri="{BB962C8B-B14F-4D97-AF65-F5344CB8AC3E}">
        <p14:creationId xmlns:p14="http://schemas.microsoft.com/office/powerpoint/2010/main" val="86349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90BF1D-42BC-9CE7-7AC4-5DEB282AE462}"/>
              </a:ext>
            </a:extLst>
          </p:cNvPr>
          <p:cNvSpPr txBox="1"/>
          <p:nvPr/>
        </p:nvSpPr>
        <p:spPr>
          <a:xfrm>
            <a:off x="838199" y="291090"/>
            <a:ext cx="10515599" cy="9326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a:solidFill>
                  <a:schemeClr val="tx1"/>
                </a:solidFill>
                <a:latin typeface="+mj-lt"/>
                <a:ea typeface="+mj-ea"/>
                <a:cs typeface="+mj-cs"/>
              </a:rPr>
              <a:t>PERSONAS 2</a:t>
            </a:r>
          </a:p>
        </p:txBody>
      </p:sp>
      <p:pic>
        <p:nvPicPr>
          <p:cNvPr id="10" name="Picture 9" descr="Graphical user interface, text, application">
            <a:extLst>
              <a:ext uri="{FF2B5EF4-FFF2-40B4-BE49-F238E27FC236}">
                <a16:creationId xmlns:a16="http://schemas.microsoft.com/office/drawing/2014/main" id="{3A74DCD5-BE57-809D-6550-4DAD96029673}"/>
              </a:ext>
            </a:extLst>
          </p:cNvPr>
          <p:cNvPicPr>
            <a:picLocks noChangeAspect="1"/>
          </p:cNvPicPr>
          <p:nvPr/>
        </p:nvPicPr>
        <p:blipFill>
          <a:blip r:embed="rId2"/>
          <a:stretch>
            <a:fillRect/>
          </a:stretch>
        </p:blipFill>
        <p:spPr>
          <a:xfrm>
            <a:off x="871589" y="1863801"/>
            <a:ext cx="10448820" cy="4440746"/>
          </a:xfrm>
          <a:prstGeom prst="rect">
            <a:avLst/>
          </a:prstGeom>
        </p:spPr>
      </p:pic>
      <p:sp>
        <p:nvSpPr>
          <p:cNvPr id="6" name="TextBox 5">
            <a:extLst>
              <a:ext uri="{FF2B5EF4-FFF2-40B4-BE49-F238E27FC236}">
                <a16:creationId xmlns:a16="http://schemas.microsoft.com/office/drawing/2014/main" id="{EED7EEF3-EB0B-C9DA-B78E-8F6246DCCA56}"/>
              </a:ext>
            </a:extLst>
          </p:cNvPr>
          <p:cNvSpPr txBox="1"/>
          <p:nvPr/>
        </p:nvSpPr>
        <p:spPr>
          <a:xfrm>
            <a:off x="5633720" y="2971800"/>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78813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C8AE17-81B5-BEC2-E8DC-865DDCD74D85}"/>
              </a:ext>
            </a:extLst>
          </p:cNvPr>
          <p:cNvSpPr txBox="1"/>
          <p:nvPr/>
        </p:nvSpPr>
        <p:spPr>
          <a:xfrm>
            <a:off x="838199" y="291090"/>
            <a:ext cx="10515599" cy="9326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a:solidFill>
                  <a:schemeClr val="tx1"/>
                </a:solidFill>
                <a:latin typeface="+mj-lt"/>
                <a:ea typeface="+mj-ea"/>
                <a:cs typeface="+mj-cs"/>
              </a:rPr>
              <a:t>PERSONAS 3</a:t>
            </a:r>
          </a:p>
        </p:txBody>
      </p:sp>
      <p:pic>
        <p:nvPicPr>
          <p:cNvPr id="6" name="Picture 5" descr="Graphical user interface, text, application&#10;&#10;Description automatically generated">
            <a:extLst>
              <a:ext uri="{FF2B5EF4-FFF2-40B4-BE49-F238E27FC236}">
                <a16:creationId xmlns:a16="http://schemas.microsoft.com/office/drawing/2014/main" id="{BD74E7AB-7E62-F746-DBFD-D0231130A03F}"/>
              </a:ext>
            </a:extLst>
          </p:cNvPr>
          <p:cNvPicPr>
            <a:picLocks noChangeAspect="1"/>
          </p:cNvPicPr>
          <p:nvPr/>
        </p:nvPicPr>
        <p:blipFill>
          <a:blip r:embed="rId2"/>
          <a:stretch>
            <a:fillRect/>
          </a:stretch>
        </p:blipFill>
        <p:spPr>
          <a:xfrm>
            <a:off x="1020860" y="1863801"/>
            <a:ext cx="10150279" cy="4440746"/>
          </a:xfrm>
          <a:prstGeom prst="rect">
            <a:avLst/>
          </a:prstGeom>
        </p:spPr>
      </p:pic>
    </p:spTree>
    <p:extLst>
      <p:ext uri="{BB962C8B-B14F-4D97-AF65-F5344CB8AC3E}">
        <p14:creationId xmlns:p14="http://schemas.microsoft.com/office/powerpoint/2010/main" val="3604760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3C1ED0A4-901F-6A9B-CAAA-78E9D8F79B7D}"/>
              </a:ext>
            </a:extLst>
          </p:cNvPr>
          <p:cNvPicPr>
            <a:picLocks noChangeAspect="1"/>
          </p:cNvPicPr>
          <p:nvPr/>
        </p:nvPicPr>
        <p:blipFill rotWithShape="1">
          <a:blip r:embed="rId2">
            <a:alphaModFix amt="35000"/>
          </a:blip>
          <a:srcRect t="11409" b="4321"/>
          <a:stretch/>
        </p:blipFill>
        <p:spPr>
          <a:xfrm>
            <a:off x="20" y="1"/>
            <a:ext cx="12191980" cy="6857999"/>
          </a:xfrm>
          <a:prstGeom prst="rect">
            <a:avLst/>
          </a:prstGeom>
        </p:spPr>
      </p:pic>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Minimum viable product</a:t>
            </a:r>
          </a:p>
        </p:txBody>
      </p:sp>
      <p:cxnSp>
        <p:nvCxnSpPr>
          <p:cNvPr id="41" name="Straight Connector 4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5150428" y="6356350"/>
            <a:ext cx="5152157" cy="365125"/>
          </a:xfrm>
        </p:spPr>
        <p:txBody>
          <a:bodyPr vert="horz" lIns="91440" tIns="45720" rIns="91440" bIns="45720" rtlCol="0" anchor="ctr">
            <a:normAutofit/>
          </a:bodyPr>
          <a:lstStyle/>
          <a:p>
            <a:pPr algn="l">
              <a:spcAft>
                <a:spcPts val="600"/>
              </a:spcAft>
              <a:defRPr/>
            </a:pPr>
            <a:r>
              <a:rPr lang="en-US" sz="1200" kern="1200" dirty="0">
                <a:solidFill>
                  <a:srgbClr val="FFFFFF"/>
                </a:solidFill>
                <a:latin typeface="Calibri" panose="020F0502020204030204"/>
                <a:ea typeface="+mn-ea"/>
                <a:cs typeface="+mn-cs"/>
              </a:rPr>
              <a:t>CURA</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0453254" y="6356350"/>
            <a:ext cx="900545" cy="365125"/>
          </a:xfrm>
        </p:spPr>
        <p:txBody>
          <a:bodyPr vert="horz" lIns="91440" tIns="45720" rIns="91440" bIns="45720" rtlCol="0" anchor="ctr">
            <a:normAutofit/>
          </a:bodyPr>
          <a:lstStyle/>
          <a:p>
            <a:pPr>
              <a:spcAft>
                <a:spcPts val="600"/>
              </a:spcAft>
              <a:defRPr/>
            </a:pPr>
            <a:fld id="{A49DFD55-3C28-40EF-9E31-A92D2E4017FF}" type="slidenum">
              <a:rPr lang="en-US" sz="1200" smtClean="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307464578"/>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89419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5">
            <a:extLst>
              <a:ext uri="{FF2B5EF4-FFF2-40B4-BE49-F238E27FC236}">
                <a16:creationId xmlns:a16="http://schemas.microsoft.com/office/drawing/2014/main" id="{4B106CAC-EA28-4055-2B61-1481520D6F14}"/>
              </a:ext>
            </a:extLst>
          </p:cNvPr>
          <p:cNvPicPr>
            <a:picLocks noChangeAspect="1"/>
          </p:cNvPicPr>
          <p:nvPr/>
        </p:nvPicPr>
        <p:blipFill>
          <a:blip r:embed="rId2"/>
          <a:stretch>
            <a:fillRect/>
          </a:stretch>
        </p:blipFill>
        <p:spPr>
          <a:xfrm>
            <a:off x="6377717" y="2323452"/>
            <a:ext cx="2564215" cy="2216105"/>
          </a:xfrm>
          <a:prstGeom prst="rect">
            <a:avLst/>
          </a:prstGeom>
        </p:spPr>
      </p:pic>
      <p:pic>
        <p:nvPicPr>
          <p:cNvPr id="31" name="Picture 31" descr="Logo&#10;&#10;Description automatically generated">
            <a:extLst>
              <a:ext uri="{FF2B5EF4-FFF2-40B4-BE49-F238E27FC236}">
                <a16:creationId xmlns:a16="http://schemas.microsoft.com/office/drawing/2014/main" id="{A5304C1F-ED26-1BC5-C41A-39E94D36575D}"/>
              </a:ext>
            </a:extLst>
          </p:cNvPr>
          <p:cNvPicPr>
            <a:picLocks noChangeAspect="1"/>
          </p:cNvPicPr>
          <p:nvPr/>
        </p:nvPicPr>
        <p:blipFill>
          <a:blip r:embed="rId3"/>
          <a:stretch>
            <a:fillRect/>
          </a:stretch>
        </p:blipFill>
        <p:spPr>
          <a:xfrm>
            <a:off x="9232387" y="1197861"/>
            <a:ext cx="2306638" cy="503238"/>
          </a:xfrm>
          <a:prstGeom prst="rect">
            <a:avLst/>
          </a:prstGeom>
        </p:spPr>
      </p:pic>
      <p:pic>
        <p:nvPicPr>
          <p:cNvPr id="32" name="Picture 32" descr="Icon&#10;&#10;Description automatically generated">
            <a:extLst>
              <a:ext uri="{FF2B5EF4-FFF2-40B4-BE49-F238E27FC236}">
                <a16:creationId xmlns:a16="http://schemas.microsoft.com/office/drawing/2014/main" id="{FF28C3F2-ADAC-F54F-3224-D910FC29447E}"/>
              </a:ext>
            </a:extLst>
          </p:cNvPr>
          <p:cNvPicPr>
            <a:picLocks noChangeAspect="1"/>
          </p:cNvPicPr>
          <p:nvPr/>
        </p:nvPicPr>
        <p:blipFill>
          <a:blip r:embed="rId4"/>
          <a:stretch>
            <a:fillRect/>
          </a:stretch>
        </p:blipFill>
        <p:spPr>
          <a:xfrm>
            <a:off x="6606855" y="498945"/>
            <a:ext cx="1938794" cy="1387410"/>
          </a:xfrm>
          <a:prstGeom prst="rect">
            <a:avLst/>
          </a:prstGeom>
        </p:spPr>
      </p:pic>
      <p:pic>
        <p:nvPicPr>
          <p:cNvPr id="33" name="Picture 33" descr="Logo&#10;&#10;Description automatically generated">
            <a:extLst>
              <a:ext uri="{FF2B5EF4-FFF2-40B4-BE49-F238E27FC236}">
                <a16:creationId xmlns:a16="http://schemas.microsoft.com/office/drawing/2014/main" id="{43FD1C00-FC62-57AA-00E6-CB8A5A5367B4}"/>
              </a:ext>
            </a:extLst>
          </p:cNvPr>
          <p:cNvPicPr>
            <a:picLocks noChangeAspect="1"/>
          </p:cNvPicPr>
          <p:nvPr/>
        </p:nvPicPr>
        <p:blipFill>
          <a:blip r:embed="rId5"/>
          <a:stretch>
            <a:fillRect/>
          </a:stretch>
        </p:blipFill>
        <p:spPr>
          <a:xfrm>
            <a:off x="3819503" y="241368"/>
            <a:ext cx="1654868" cy="1910210"/>
          </a:xfrm>
          <a:prstGeom prst="rect">
            <a:avLst/>
          </a:prstGeom>
        </p:spPr>
      </p:pic>
      <p:pic>
        <p:nvPicPr>
          <p:cNvPr id="26" name="Picture 27" descr="Logo, company name&#10;&#10;Description automatically generated">
            <a:extLst>
              <a:ext uri="{FF2B5EF4-FFF2-40B4-BE49-F238E27FC236}">
                <a16:creationId xmlns:a16="http://schemas.microsoft.com/office/drawing/2014/main" id="{206B73A2-4914-78BA-06AD-F2C295035FEA}"/>
              </a:ext>
            </a:extLst>
          </p:cNvPr>
          <p:cNvPicPr>
            <a:picLocks noChangeAspect="1"/>
          </p:cNvPicPr>
          <p:nvPr/>
        </p:nvPicPr>
        <p:blipFill>
          <a:blip r:embed="rId6"/>
          <a:stretch>
            <a:fillRect/>
          </a:stretch>
        </p:blipFill>
        <p:spPr>
          <a:xfrm>
            <a:off x="7335971" y="4959395"/>
            <a:ext cx="4652963" cy="1494419"/>
          </a:xfrm>
          <a:prstGeom prst="rect">
            <a:avLst/>
          </a:prstGeom>
        </p:spPr>
      </p:pic>
      <p:pic>
        <p:nvPicPr>
          <p:cNvPr id="30" name="Picture 30" descr="Logo, icon&#10;&#10;Description automatically generated">
            <a:extLst>
              <a:ext uri="{FF2B5EF4-FFF2-40B4-BE49-F238E27FC236}">
                <a16:creationId xmlns:a16="http://schemas.microsoft.com/office/drawing/2014/main" id="{0F2FBCE3-0201-725A-C073-C7E8705A9878}"/>
              </a:ext>
            </a:extLst>
          </p:cNvPr>
          <p:cNvPicPr>
            <a:picLocks noChangeAspect="1"/>
          </p:cNvPicPr>
          <p:nvPr/>
        </p:nvPicPr>
        <p:blipFill>
          <a:blip r:embed="rId7"/>
          <a:stretch>
            <a:fillRect/>
          </a:stretch>
        </p:blipFill>
        <p:spPr>
          <a:xfrm>
            <a:off x="2512879" y="4904279"/>
            <a:ext cx="4260113" cy="1405497"/>
          </a:xfrm>
          <a:prstGeom prst="rect">
            <a:avLst/>
          </a:prstGeom>
        </p:spPr>
      </p:pic>
      <p:sp>
        <p:nvSpPr>
          <p:cNvPr id="2" name="Title 1">
            <a:extLst>
              <a:ext uri="{FF2B5EF4-FFF2-40B4-BE49-F238E27FC236}">
                <a16:creationId xmlns:a16="http://schemas.microsoft.com/office/drawing/2014/main" id="{26F26C7D-7E07-22B0-863D-21294A948C32}"/>
              </a:ext>
            </a:extLst>
          </p:cNvPr>
          <p:cNvSpPr>
            <a:spLocks noGrp="1"/>
          </p:cNvSpPr>
          <p:nvPr>
            <p:ph type="ctrTitle"/>
          </p:nvPr>
        </p:nvSpPr>
        <p:spPr>
          <a:xfrm>
            <a:off x="640079" y="146261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a:solidFill>
                  <a:schemeClr val="accent2">
                    <a:lumMod val="40000"/>
                    <a:lumOff val="60000"/>
                  </a:schemeClr>
                </a:solidFill>
                <a:latin typeface="+mj-lt"/>
                <a:ea typeface="+mj-ea"/>
                <a:cs typeface="+mj-cs"/>
              </a:rPr>
              <a:t>technologies</a:t>
            </a:r>
          </a:p>
        </p:txBody>
      </p:sp>
      <p:pic>
        <p:nvPicPr>
          <p:cNvPr id="37" name="Picture 38">
            <a:extLst>
              <a:ext uri="{FF2B5EF4-FFF2-40B4-BE49-F238E27FC236}">
                <a16:creationId xmlns:a16="http://schemas.microsoft.com/office/drawing/2014/main" id="{130D57CA-FBB2-DFB0-6A08-D2FA1762A35A}"/>
              </a:ext>
            </a:extLst>
          </p:cNvPr>
          <p:cNvPicPr>
            <a:picLocks noChangeAspect="1"/>
          </p:cNvPicPr>
          <p:nvPr/>
        </p:nvPicPr>
        <p:blipFill>
          <a:blip r:embed="rId8"/>
          <a:stretch>
            <a:fillRect/>
          </a:stretch>
        </p:blipFill>
        <p:spPr>
          <a:xfrm>
            <a:off x="3050146" y="1971541"/>
            <a:ext cx="3151030" cy="3129566"/>
          </a:xfrm>
          <a:prstGeom prst="rect">
            <a:avLst/>
          </a:prstGeom>
        </p:spPr>
      </p:pic>
      <p:sp>
        <p:nvSpPr>
          <p:cNvPr id="39" name="TextBox 38">
            <a:extLst>
              <a:ext uri="{FF2B5EF4-FFF2-40B4-BE49-F238E27FC236}">
                <a16:creationId xmlns:a16="http://schemas.microsoft.com/office/drawing/2014/main" id="{EDFD2A0E-FAE5-387E-73D7-8745465D8C79}"/>
              </a:ext>
            </a:extLst>
          </p:cNvPr>
          <p:cNvSpPr txBox="1"/>
          <p:nvPr/>
        </p:nvSpPr>
        <p:spPr>
          <a:xfrm>
            <a:off x="3877848" y="2058966"/>
            <a:ext cx="1581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JAVA SCRIPT</a:t>
            </a:r>
          </a:p>
        </p:txBody>
      </p:sp>
      <p:sp>
        <p:nvSpPr>
          <p:cNvPr id="41" name="TextBox 40">
            <a:extLst>
              <a:ext uri="{FF2B5EF4-FFF2-40B4-BE49-F238E27FC236}">
                <a16:creationId xmlns:a16="http://schemas.microsoft.com/office/drawing/2014/main" id="{89663CBA-2505-D9EC-44B1-0A55EE4D8531}"/>
              </a:ext>
            </a:extLst>
          </p:cNvPr>
          <p:cNvSpPr txBox="1"/>
          <p:nvPr/>
        </p:nvSpPr>
        <p:spPr>
          <a:xfrm>
            <a:off x="6779711" y="2058966"/>
            <a:ext cx="1581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CUCUMBER</a:t>
            </a:r>
          </a:p>
        </p:txBody>
      </p:sp>
      <p:pic>
        <p:nvPicPr>
          <p:cNvPr id="42" name="Picture 43" descr="Icon&#10;&#10;Description automatically generated">
            <a:extLst>
              <a:ext uri="{FF2B5EF4-FFF2-40B4-BE49-F238E27FC236}">
                <a16:creationId xmlns:a16="http://schemas.microsoft.com/office/drawing/2014/main" id="{B7A6DFAF-C986-F807-0C3A-144FD09205EA}"/>
              </a:ext>
            </a:extLst>
          </p:cNvPr>
          <p:cNvPicPr>
            <a:picLocks noChangeAspect="1"/>
          </p:cNvPicPr>
          <p:nvPr/>
        </p:nvPicPr>
        <p:blipFill>
          <a:blip r:embed="rId9"/>
          <a:stretch>
            <a:fillRect/>
          </a:stretch>
        </p:blipFill>
        <p:spPr>
          <a:xfrm>
            <a:off x="9619989" y="2433181"/>
            <a:ext cx="1949886" cy="1970763"/>
          </a:xfrm>
          <a:prstGeom prst="rect">
            <a:avLst/>
          </a:prstGeom>
        </p:spPr>
      </p:pic>
      <p:sp>
        <p:nvSpPr>
          <p:cNvPr id="44" name="TextBox 43">
            <a:extLst>
              <a:ext uri="{FF2B5EF4-FFF2-40B4-BE49-F238E27FC236}">
                <a16:creationId xmlns:a16="http://schemas.microsoft.com/office/drawing/2014/main" id="{3C9E9BEC-02F4-FE6D-366F-43C99202AC9E}"/>
              </a:ext>
            </a:extLst>
          </p:cNvPr>
          <p:cNvSpPr txBox="1"/>
          <p:nvPr/>
        </p:nvSpPr>
        <p:spPr>
          <a:xfrm>
            <a:off x="9859025" y="4532855"/>
            <a:ext cx="1581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GIT HUB</a:t>
            </a:r>
            <a:endParaRPr lang="en-US"/>
          </a:p>
        </p:txBody>
      </p:sp>
    </p:spTree>
    <p:extLst>
      <p:ext uri="{BB962C8B-B14F-4D97-AF65-F5344CB8AC3E}">
        <p14:creationId xmlns:p14="http://schemas.microsoft.com/office/powerpoint/2010/main" val="87623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18A553-B5BB-412D-A774-6D67704B6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A80A032E-505C-4263-6DB8-ED9E663486F6}"/>
              </a:ext>
            </a:extLst>
          </p:cNvPr>
          <p:cNvPicPr>
            <a:picLocks noChangeAspect="1"/>
          </p:cNvPicPr>
          <p:nvPr/>
        </p:nvPicPr>
        <p:blipFill rotWithShape="1">
          <a:blip r:embed="rId2">
            <a:alphaModFix amt="30000"/>
          </a:blip>
          <a:srcRect t="22076" r="-1" b="11706"/>
          <a:stretch/>
        </p:blipFill>
        <p:spPr>
          <a:xfrm>
            <a:off x="13373" y="10"/>
            <a:ext cx="12165257" cy="6195062"/>
          </a:xfrm>
          <a:prstGeom prst="rect">
            <a:avLst/>
          </a:prstGeom>
        </p:spPr>
      </p:pic>
      <p:sp>
        <p:nvSpPr>
          <p:cNvPr id="13"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A1E911-C006-6F46-EF92-BC6284F6BF93}"/>
              </a:ext>
            </a:extLst>
          </p:cNvPr>
          <p:cNvSpPr>
            <a:spLocks noGrp="1"/>
          </p:cNvSpPr>
          <p:nvPr>
            <p:ph type="ctrTitle"/>
          </p:nvPr>
        </p:nvSpPr>
        <p:spPr>
          <a:xfrm>
            <a:off x="1403632" y="914399"/>
            <a:ext cx="9283781" cy="2595563"/>
          </a:xfrm>
        </p:spPr>
        <p:txBody>
          <a:bodyPr>
            <a:normAutofit/>
          </a:bodyPr>
          <a:lstStyle/>
          <a:p>
            <a:pPr>
              <a:spcBef>
                <a:spcPts val="1000"/>
              </a:spcBef>
            </a:pPr>
            <a:r>
              <a:rPr lang="en-US" sz="5000">
                <a:ea typeface="+mj-lt"/>
                <a:cs typeface="+mj-lt"/>
              </a:rPr>
              <a:t>Architecture Diagram</a:t>
            </a:r>
            <a:endParaRPr lang="en-US" sz="5000"/>
          </a:p>
        </p:txBody>
      </p:sp>
      <p:sp>
        <p:nvSpPr>
          <p:cNvPr id="15"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17" name="Rectangle 16">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1" name="Rectangle 20">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6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Isosceles Triangle 3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9B48E67E-71ED-9983-B939-6953A858044B}"/>
              </a:ext>
            </a:extLst>
          </p:cNvPr>
          <p:cNvPicPr>
            <a:picLocks noChangeAspect="1"/>
          </p:cNvPicPr>
          <p:nvPr/>
        </p:nvPicPr>
        <p:blipFill>
          <a:blip r:embed="rId2"/>
          <a:stretch>
            <a:fillRect/>
          </a:stretch>
        </p:blipFill>
        <p:spPr>
          <a:xfrm>
            <a:off x="643467" y="1234356"/>
            <a:ext cx="10905066" cy="4389288"/>
          </a:xfrm>
          <a:prstGeom prst="rect">
            <a:avLst/>
          </a:prstGeom>
          <a:ln>
            <a:noFill/>
          </a:ln>
        </p:spPr>
      </p:pic>
      <p:sp>
        <p:nvSpPr>
          <p:cNvPr id="42" name="Isosceles Triangle 4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728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01E566-379E-C949-4274-BF26E50E773B}"/>
              </a:ext>
            </a:extLst>
          </p:cNvPr>
          <p:cNvSpPr txBox="1"/>
          <p:nvPr/>
        </p:nvSpPr>
        <p:spPr>
          <a:xfrm>
            <a:off x="9267909"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chemeClr val="tx1"/>
                </a:solidFill>
                <a:latin typeface="+mj-lt"/>
                <a:ea typeface="+mj-ea"/>
                <a:cs typeface="+mj-cs"/>
              </a:rPr>
              <a:t>CLASS DIAGRAM of CURA</a:t>
            </a:r>
          </a:p>
        </p:txBody>
      </p:sp>
      <p:sp>
        <p:nvSpPr>
          <p:cNvPr id="87" name="Rectangle 8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schematic&#10;&#10;Description automatically generated">
            <a:extLst>
              <a:ext uri="{FF2B5EF4-FFF2-40B4-BE49-F238E27FC236}">
                <a16:creationId xmlns:a16="http://schemas.microsoft.com/office/drawing/2014/main" id="{A5040838-B9BB-A23A-DC39-0B4B73AFA325}"/>
              </a:ext>
            </a:extLst>
          </p:cNvPr>
          <p:cNvPicPr>
            <a:picLocks noChangeAspect="1"/>
          </p:cNvPicPr>
          <p:nvPr/>
        </p:nvPicPr>
        <p:blipFill>
          <a:blip r:embed="rId2"/>
          <a:stretch>
            <a:fillRect/>
          </a:stretch>
        </p:blipFill>
        <p:spPr>
          <a:xfrm>
            <a:off x="639848" y="858525"/>
            <a:ext cx="7419083" cy="5211906"/>
          </a:xfrm>
          <a:prstGeom prst="rect">
            <a:avLst/>
          </a:prstGeom>
        </p:spPr>
      </p:pic>
      <p:sp>
        <p:nvSpPr>
          <p:cNvPr id="91" name="Rectangle 9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C6ACF65-6225-0BA5-7A6F-10CE719A9549}"/>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5A5ED042-3114-46AD-442A-BD3D656D1088}"/>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17</a:t>
            </a:fld>
            <a:endParaRPr lang="en-US" sz="1200"/>
          </a:p>
        </p:txBody>
      </p:sp>
    </p:spTree>
    <p:extLst>
      <p:ext uri="{BB962C8B-B14F-4D97-AF65-F5344CB8AC3E}">
        <p14:creationId xmlns:p14="http://schemas.microsoft.com/office/powerpoint/2010/main" val="248463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BDA-09AA-6AC5-D59B-EE83124BC609}"/>
              </a:ext>
            </a:extLst>
          </p:cNvPr>
          <p:cNvSpPr>
            <a:spLocks noGrp="1"/>
          </p:cNvSpPr>
          <p:nvPr>
            <p:ph type="title"/>
          </p:nvPr>
        </p:nvSpPr>
        <p:spPr>
          <a:xfrm>
            <a:off x="2933700" y="892177"/>
            <a:ext cx="7145020" cy="1007743"/>
          </a:xfrm>
        </p:spPr>
        <p:txBody>
          <a:bodyPr/>
          <a:lstStyle/>
          <a:p>
            <a:pPr algn="ctr"/>
            <a:r>
              <a:rPr lang="en-US" dirty="0"/>
              <a:t>SPRINT 2 VS SPRINT 3</a:t>
            </a:r>
            <a:endParaRPr lang="en-IN" dirty="0"/>
          </a:p>
        </p:txBody>
      </p:sp>
      <p:sp>
        <p:nvSpPr>
          <p:cNvPr id="6" name="Text Placeholder 5">
            <a:extLst>
              <a:ext uri="{FF2B5EF4-FFF2-40B4-BE49-F238E27FC236}">
                <a16:creationId xmlns:a16="http://schemas.microsoft.com/office/drawing/2014/main" id="{B2D102D4-5C58-CF6C-0ABB-8CAA976C8973}"/>
              </a:ext>
            </a:extLst>
          </p:cNvPr>
          <p:cNvSpPr>
            <a:spLocks noGrp="1"/>
          </p:cNvSpPr>
          <p:nvPr>
            <p:ph type="body" idx="1"/>
          </p:nvPr>
        </p:nvSpPr>
        <p:spPr/>
        <p:txBody>
          <a:bodyPr/>
          <a:lstStyle/>
          <a:p>
            <a:r>
              <a:rPr lang="en-US" b="1" dirty="0"/>
              <a:t>SPRINT 2</a:t>
            </a:r>
            <a:endParaRPr lang="en-IN" b="1" dirty="0"/>
          </a:p>
        </p:txBody>
      </p:sp>
      <p:sp>
        <p:nvSpPr>
          <p:cNvPr id="7" name="Content Placeholder 6">
            <a:extLst>
              <a:ext uri="{FF2B5EF4-FFF2-40B4-BE49-F238E27FC236}">
                <a16:creationId xmlns:a16="http://schemas.microsoft.com/office/drawing/2014/main" id="{9F55193C-433C-9E33-88AD-677F2CEBC8FC}"/>
              </a:ext>
            </a:extLst>
          </p:cNvPr>
          <p:cNvSpPr>
            <a:spLocks noGrp="1"/>
          </p:cNvSpPr>
          <p:nvPr>
            <p:ph sz="half" idx="2"/>
          </p:nvPr>
        </p:nvSpPr>
        <p:spPr/>
        <p:txBody>
          <a:bodyPr/>
          <a:lstStyle/>
          <a:p>
            <a:pPr marL="285750" indent="-285750">
              <a:buFont typeface="Arial" panose="020B0604020202020204" pitchFamily="34" charset="0"/>
              <a:buChar char="•"/>
            </a:pPr>
            <a:r>
              <a:rPr lang="en-US" dirty="0"/>
              <a:t>REGISTRATION </a:t>
            </a:r>
          </a:p>
          <a:p>
            <a:pPr marL="285750" indent="-285750">
              <a:buFont typeface="Arial" panose="020B0604020202020204" pitchFamily="34" charset="0"/>
              <a:buChar char="•"/>
            </a:pPr>
            <a:r>
              <a:rPr lang="en-US" dirty="0"/>
              <a:t>LOGIN</a:t>
            </a:r>
          </a:p>
          <a:p>
            <a:pPr marL="285750" indent="-285750">
              <a:buFont typeface="Arial" panose="020B0604020202020204" pitchFamily="34" charset="0"/>
              <a:buChar char="•"/>
            </a:pPr>
            <a:r>
              <a:rPr lang="en-US" dirty="0"/>
              <a:t>BASIC UI</a:t>
            </a:r>
          </a:p>
        </p:txBody>
      </p:sp>
      <p:sp>
        <p:nvSpPr>
          <p:cNvPr id="8" name="Text Placeholder 7">
            <a:extLst>
              <a:ext uri="{FF2B5EF4-FFF2-40B4-BE49-F238E27FC236}">
                <a16:creationId xmlns:a16="http://schemas.microsoft.com/office/drawing/2014/main" id="{AD12A79B-F383-67C5-6E71-7CC0DA29343F}"/>
              </a:ext>
            </a:extLst>
          </p:cNvPr>
          <p:cNvSpPr>
            <a:spLocks noGrp="1"/>
          </p:cNvSpPr>
          <p:nvPr>
            <p:ph type="body" sz="quarter" idx="3"/>
          </p:nvPr>
        </p:nvSpPr>
        <p:spPr/>
        <p:txBody>
          <a:bodyPr/>
          <a:lstStyle/>
          <a:p>
            <a:r>
              <a:rPr lang="en-US" b="1" dirty="0"/>
              <a:t>SPRINT 3</a:t>
            </a:r>
            <a:endParaRPr lang="en-IN" b="1" dirty="0"/>
          </a:p>
        </p:txBody>
      </p:sp>
      <p:sp>
        <p:nvSpPr>
          <p:cNvPr id="9" name="Content Placeholder 8">
            <a:extLst>
              <a:ext uri="{FF2B5EF4-FFF2-40B4-BE49-F238E27FC236}">
                <a16:creationId xmlns:a16="http://schemas.microsoft.com/office/drawing/2014/main" id="{AFEDC969-76C2-A2E8-5CFA-5739F7B22924}"/>
              </a:ext>
            </a:extLst>
          </p:cNvPr>
          <p:cNvSpPr>
            <a:spLocks noGrp="1"/>
          </p:cNvSpPr>
          <p:nvPr>
            <p:ph sz="quarter" idx="4"/>
          </p:nvPr>
        </p:nvSpPr>
        <p:spPr/>
        <p:txBody>
          <a:bodyPr/>
          <a:lstStyle/>
          <a:p>
            <a:pPr marL="285750" indent="-285750">
              <a:buFont typeface="Arial" panose="020B0604020202020204" pitchFamily="34" charset="0"/>
              <a:buChar char="•"/>
            </a:pPr>
            <a:r>
              <a:rPr lang="en-US" dirty="0"/>
              <a:t>SCHEDULE</a:t>
            </a:r>
          </a:p>
          <a:p>
            <a:pPr marL="285750" indent="-285750">
              <a:buFont typeface="Arial" panose="020B0604020202020204" pitchFamily="34" charset="0"/>
              <a:buChar char="•"/>
            </a:pPr>
            <a:r>
              <a:rPr lang="en-US" dirty="0"/>
              <a:t>APPOINTMENTS</a:t>
            </a:r>
          </a:p>
          <a:p>
            <a:pPr marL="285750" indent="-285750">
              <a:buFont typeface="Arial" panose="020B0604020202020204" pitchFamily="34" charset="0"/>
              <a:buChar char="•"/>
            </a:pPr>
            <a:r>
              <a:rPr lang="en-US" dirty="0"/>
              <a:t>PROFILE UPDATION</a:t>
            </a:r>
            <a:endParaRPr lang="en-IN" dirty="0"/>
          </a:p>
        </p:txBody>
      </p:sp>
      <p:sp>
        <p:nvSpPr>
          <p:cNvPr id="4" name="Footer Placeholder 3">
            <a:extLst>
              <a:ext uri="{FF2B5EF4-FFF2-40B4-BE49-F238E27FC236}">
                <a16:creationId xmlns:a16="http://schemas.microsoft.com/office/drawing/2014/main" id="{4EF235B6-25FF-D196-78CE-50F3FCA5DCE5}"/>
              </a:ext>
            </a:extLst>
          </p:cNvPr>
          <p:cNvSpPr>
            <a:spLocks noGrp="1"/>
          </p:cNvSpPr>
          <p:nvPr>
            <p:ph type="ftr" sz="quarter" idx="11"/>
          </p:nvPr>
        </p:nvSpPr>
        <p:spPr/>
        <p:txBody>
          <a:bodyPr/>
          <a:lstStyle/>
          <a:p>
            <a:r>
              <a:rPr lang="en-US" dirty="0"/>
              <a:t>CURA</a:t>
            </a:r>
          </a:p>
        </p:txBody>
      </p:sp>
      <p:sp>
        <p:nvSpPr>
          <p:cNvPr id="5" name="Slide Number Placeholder 4">
            <a:extLst>
              <a:ext uri="{FF2B5EF4-FFF2-40B4-BE49-F238E27FC236}">
                <a16:creationId xmlns:a16="http://schemas.microsoft.com/office/drawing/2014/main" id="{D5E66754-E9F9-BD24-65C8-FBAC7BCDA437}"/>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1616167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22">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7041856" y="3113415"/>
            <a:ext cx="4036334" cy="2387600"/>
          </a:xfrm>
        </p:spPr>
        <p:txBody>
          <a:bodyPr vert="horz" lIns="91440" tIns="45720" rIns="91440" bIns="45720" rtlCol="0" anchor="t">
            <a:normAutofit/>
          </a:bodyPr>
          <a:lstStyle/>
          <a:p>
            <a:pPr algn="l"/>
            <a:r>
              <a:rPr lang="en-US" sz="5400"/>
              <a:t>PRODUCT BACKLOG</a:t>
            </a:r>
          </a:p>
        </p:txBody>
      </p:sp>
      <p:sp>
        <p:nvSpPr>
          <p:cNvPr id="54"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srcRect l="5968" r="26677"/>
          <a:stretch/>
        </p:blipFill>
        <p:spPr>
          <a:xfrm>
            <a:off x="733507" y="666728"/>
            <a:ext cx="5536001" cy="5465791"/>
          </a:xfrm>
          <a:prstGeom prst="rect">
            <a:avLst/>
          </a:prstGeom>
        </p:spPr>
      </p:pic>
      <p:grpSp>
        <p:nvGrpSpPr>
          <p:cNvPr id="56"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57"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F21E9784-22BD-904B-F757-1BE360CF933A}"/>
              </a:ext>
            </a:extLst>
          </p:cNvPr>
          <p:cNvSpPr>
            <a:spLocks noGrp="1"/>
          </p:cNvSpPr>
          <p:nvPr>
            <p:ph type="ftr" sz="quarter" idx="11"/>
          </p:nvPr>
        </p:nvSpPr>
        <p:spPr>
          <a:xfrm>
            <a:off x="1953491" y="6492240"/>
            <a:ext cx="3790604" cy="365125"/>
          </a:xfrm>
        </p:spPr>
        <p:txBody>
          <a:bodyPr vert="horz" lIns="91440" tIns="45720" rIns="91440" bIns="45720" rtlCol="0" anchor="ctr">
            <a:normAutofit/>
          </a:bodyPr>
          <a:lstStyle/>
          <a:p>
            <a:pPr algn="l">
              <a:spcAft>
                <a:spcPts val="600"/>
              </a:spcAft>
              <a:defRPr/>
            </a:pPr>
            <a:r>
              <a:rPr lang="en-US" sz="1200" kern="1200">
                <a:solidFill>
                  <a:prstClr val="black">
                    <a:tint val="75000"/>
                  </a:prstClr>
                </a:solidFill>
                <a:latin typeface="Calibri" panose="020F0502020204030204"/>
                <a:ea typeface="+mn-ea"/>
                <a:cs typeface="+mn-cs"/>
              </a:rPr>
              <a:t>CURA</a:t>
            </a:r>
          </a:p>
        </p:txBody>
      </p:sp>
      <p:sp>
        <p:nvSpPr>
          <p:cNvPr id="5" name="Slide Number Placeholder 4">
            <a:extLst>
              <a:ext uri="{FF2B5EF4-FFF2-40B4-BE49-F238E27FC236}">
                <a16:creationId xmlns:a16="http://schemas.microsoft.com/office/drawing/2014/main" id="{21D77FF4-F199-92A3-88D2-386E299937F4}"/>
              </a:ext>
            </a:extLst>
          </p:cNvPr>
          <p:cNvSpPr>
            <a:spLocks noGrp="1"/>
          </p:cNvSpPr>
          <p:nvPr>
            <p:ph type="sldNum" sz="quarter" idx="12"/>
          </p:nvPr>
        </p:nvSpPr>
        <p:spPr>
          <a:xfrm>
            <a:off x="10050086" y="6492240"/>
            <a:ext cx="1303713" cy="365125"/>
          </a:xfrm>
        </p:spPr>
        <p:txBody>
          <a:bodyPr vert="horz" lIns="91440" tIns="45720" rIns="91440" bIns="45720" rtlCol="0" anchor="ctr">
            <a:normAutofit/>
          </a:bodyPr>
          <a:lstStyle/>
          <a:p>
            <a:pPr>
              <a:spcAft>
                <a:spcPts val="600"/>
              </a:spcAft>
              <a:defRPr/>
            </a:pPr>
            <a:fld id="{A49DFD55-3C28-40EF-9E31-A92D2E4017FF}" type="slidenum">
              <a:rPr lang="en-US" sz="1200" smtClean="0">
                <a:solidFill>
                  <a:prstClr val="black">
                    <a:tint val="75000"/>
                  </a:prstClr>
                </a:solidFill>
                <a:latin typeface="Calibri" panose="020F0502020204030204"/>
              </a:rPr>
              <a:pPr>
                <a:spcAft>
                  <a:spcPts val="600"/>
                </a:spcAft>
                <a:defRPr/>
              </a:pPr>
              <a:t>19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545027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AGENDA</a:t>
            </a:r>
          </a:p>
        </p:txBody>
      </p:sp>
      <p:grpSp>
        <p:nvGrpSpPr>
          <p:cNvPr id="36" name="Group 3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7" name="Straight Connector 36">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8" descr="Writing an appointment on a paper agenda">
            <a:extLst>
              <a:ext uri="{FF2B5EF4-FFF2-40B4-BE49-F238E27FC236}">
                <a16:creationId xmlns:a16="http://schemas.microsoft.com/office/drawing/2014/main" id="{2E8B962D-8425-168C-1D21-7868CFE5054B}"/>
              </a:ext>
            </a:extLst>
          </p:cNvPr>
          <p:cNvPicPr>
            <a:picLocks noChangeAspect="1"/>
          </p:cNvPicPr>
          <p:nvPr/>
        </p:nvPicPr>
        <p:blipFill rotWithShape="1">
          <a:blip r:embed="rId2"/>
          <a:srcRect t="15730"/>
          <a:stretch/>
        </p:blipFill>
        <p:spPr>
          <a:xfrm>
            <a:off x="5640572" y="1796222"/>
            <a:ext cx="5608830" cy="3154980"/>
          </a:xfrm>
          <a:prstGeom prst="rect">
            <a:avLst/>
          </a:prstGeom>
        </p:spPr>
      </p:pic>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defRPr/>
            </a:pPr>
            <a:r>
              <a:rPr lang="en-US" sz="1200" kern="1200">
                <a:solidFill>
                  <a:schemeClr val="tx1">
                    <a:tint val="75000"/>
                  </a:schemeClr>
                </a:solidFill>
                <a:latin typeface="+mn-lt"/>
                <a:ea typeface="+mn-ea"/>
                <a:cs typeface="+mn-cs"/>
              </a:rPr>
              <a:t>CURA</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A49DFD55-3C28-40EF-9E31-A92D2E4017FF}" type="slidenum">
              <a:rPr lang="en-US" sz="1200"/>
              <a:pPr>
                <a:spcAft>
                  <a:spcPts val="600"/>
                </a:spcAft>
                <a:defRPr/>
              </a:pPr>
              <a:t>2</a:t>
            </a:fld>
            <a:endParaRPr lang="en-US" sz="120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78">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0">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87" name="Rectangle 81">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04C211CD-B104-F416-56E1-A37B5AED28FA}"/>
              </a:ext>
            </a:extLst>
          </p:cNvPr>
          <p:cNvPicPr>
            <a:picLocks noChangeAspect="1"/>
          </p:cNvPicPr>
          <p:nvPr/>
        </p:nvPicPr>
        <p:blipFill rotWithShape="1">
          <a:blip r:embed="rId2"/>
          <a:srcRect b="12507"/>
          <a:stretch/>
        </p:blipFill>
        <p:spPr>
          <a:xfrm>
            <a:off x="838200" y="704766"/>
            <a:ext cx="10628376" cy="4822274"/>
          </a:xfrm>
          <a:prstGeom prst="rect">
            <a:avLst/>
          </a:prstGeom>
        </p:spPr>
      </p:pic>
      <p:pic>
        <p:nvPicPr>
          <p:cNvPr id="6" name="Picture 5">
            <a:extLst>
              <a:ext uri="{FF2B5EF4-FFF2-40B4-BE49-F238E27FC236}">
                <a16:creationId xmlns:a16="http://schemas.microsoft.com/office/drawing/2014/main" id="{2F1E75CD-4D20-A979-9F07-1D8B6C3E3DFA}"/>
              </a:ext>
            </a:extLst>
          </p:cNvPr>
          <p:cNvPicPr>
            <a:picLocks noChangeAspect="1"/>
          </p:cNvPicPr>
          <p:nvPr/>
        </p:nvPicPr>
        <p:blipFill>
          <a:blip r:embed="rId3"/>
          <a:stretch>
            <a:fillRect/>
          </a:stretch>
        </p:blipFill>
        <p:spPr>
          <a:xfrm>
            <a:off x="924560" y="5527041"/>
            <a:ext cx="10190480" cy="626194"/>
          </a:xfrm>
          <a:prstGeom prst="rect">
            <a:avLst/>
          </a:prstGeom>
        </p:spPr>
      </p:pic>
    </p:spTree>
    <p:extLst>
      <p:ext uri="{BB962C8B-B14F-4D97-AF65-F5344CB8AC3E}">
        <p14:creationId xmlns:p14="http://schemas.microsoft.com/office/powerpoint/2010/main" val="4083886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3AF76657-B9B9-3FB1-2928-DAD6B332E5C2}"/>
              </a:ext>
            </a:extLst>
          </p:cNvPr>
          <p:cNvSpPr>
            <a:spLocks noGrp="1"/>
          </p:cNvSpPr>
          <p:nvPr>
            <p:ph type="title"/>
          </p:nvPr>
        </p:nvSpPr>
        <p:spPr>
          <a:xfrm>
            <a:off x="1113810" y="2825248"/>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Sprint Backlog</a:t>
            </a:r>
          </a:p>
        </p:txBody>
      </p:sp>
      <p:grpSp>
        <p:nvGrpSpPr>
          <p:cNvPr id="67" name="Group 6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68" name="Rectangle 6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4">
            <a:extLst>
              <a:ext uri="{FF2B5EF4-FFF2-40B4-BE49-F238E27FC236}">
                <a16:creationId xmlns:a16="http://schemas.microsoft.com/office/drawing/2014/main" id="{8CEE387F-F343-0DD1-8CE5-F14E9DFEE1EA}"/>
              </a:ext>
            </a:extLst>
          </p:cNvPr>
          <p:cNvGraphicFramePr>
            <a:graphicFrameLocks/>
          </p:cNvGraphicFramePr>
          <p:nvPr>
            <p:extLst>
              <p:ext uri="{D42A27DB-BD31-4B8C-83A1-F6EECF244321}">
                <p14:modId xmlns:p14="http://schemas.microsoft.com/office/powerpoint/2010/main" val="3846403262"/>
              </p:ext>
            </p:extLst>
          </p:nvPr>
        </p:nvGraphicFramePr>
        <p:xfrm>
          <a:off x="5922492" y="1847878"/>
          <a:ext cx="5536002" cy="3087590"/>
        </p:xfrm>
        <a:graphic>
          <a:graphicData uri="http://schemas.openxmlformats.org/drawingml/2006/table">
            <a:tbl>
              <a:tblPr firstRow="1" bandRow="1">
                <a:tableStyleId>{3B4B98B0-60AC-42C2-AFA5-B58CD77FA1E5}</a:tableStyleId>
              </a:tblPr>
              <a:tblGrid>
                <a:gridCol w="774071">
                  <a:extLst>
                    <a:ext uri="{9D8B030D-6E8A-4147-A177-3AD203B41FA5}">
                      <a16:colId xmlns:a16="http://schemas.microsoft.com/office/drawing/2014/main" val="794283969"/>
                    </a:ext>
                  </a:extLst>
                </a:gridCol>
                <a:gridCol w="937658">
                  <a:extLst>
                    <a:ext uri="{9D8B030D-6E8A-4147-A177-3AD203B41FA5}">
                      <a16:colId xmlns:a16="http://schemas.microsoft.com/office/drawing/2014/main" val="1517125457"/>
                    </a:ext>
                  </a:extLst>
                </a:gridCol>
                <a:gridCol w="3824273">
                  <a:extLst>
                    <a:ext uri="{9D8B030D-6E8A-4147-A177-3AD203B41FA5}">
                      <a16:colId xmlns:a16="http://schemas.microsoft.com/office/drawing/2014/main" val="28613856"/>
                    </a:ext>
                  </a:extLst>
                </a:gridCol>
              </a:tblGrid>
              <a:tr h="623343">
                <a:tc>
                  <a:txBody>
                    <a:bodyPr/>
                    <a:lstStyle/>
                    <a:p>
                      <a:r>
                        <a:rPr lang="en-US" sz="1500" b="1" cap="none" spc="0">
                          <a:solidFill>
                            <a:schemeClr val="tx1"/>
                          </a:solidFill>
                        </a:rPr>
                        <a:t>Issue </a:t>
                      </a:r>
                    </a:p>
                    <a:p>
                      <a:pPr algn="ctr"/>
                      <a:r>
                        <a:rPr lang="en-US" sz="1500" b="1" cap="none" spc="0">
                          <a:solidFill>
                            <a:schemeClr val="tx1"/>
                          </a:solidFill>
                        </a:rPr>
                        <a:t>Type</a:t>
                      </a:r>
                    </a:p>
                  </a:txBody>
                  <a:tcPr marL="50391" marR="71985" marT="68325" marB="68325" anchor="b"/>
                </a:tc>
                <a:tc>
                  <a:txBody>
                    <a:bodyPr/>
                    <a:lstStyle/>
                    <a:p>
                      <a:pPr algn="ctr"/>
                      <a:r>
                        <a:rPr lang="en-US" sz="1500" b="1" cap="none" spc="0">
                          <a:solidFill>
                            <a:schemeClr val="tx1"/>
                          </a:solidFill>
                        </a:rPr>
                        <a:t> Id</a:t>
                      </a:r>
                    </a:p>
                  </a:txBody>
                  <a:tcPr marL="50391" marR="71985" marT="68325" marB="68325" anchor="b"/>
                </a:tc>
                <a:tc>
                  <a:txBody>
                    <a:bodyPr/>
                    <a:lstStyle/>
                    <a:p>
                      <a:pPr algn="ctr"/>
                      <a:r>
                        <a:rPr lang="en-US" sz="1500" b="1" cap="none" spc="0">
                          <a:solidFill>
                            <a:schemeClr val="tx1"/>
                          </a:solidFill>
                        </a:rPr>
                        <a:t>Name</a:t>
                      </a:r>
                    </a:p>
                  </a:txBody>
                  <a:tcPr marL="50391" marR="71985" marT="68325" marB="68325" anchor="b"/>
                </a:tc>
                <a:extLst>
                  <a:ext uri="{0D108BD9-81ED-4DB2-BD59-A6C34878D82A}">
                    <a16:rowId xmlns:a16="http://schemas.microsoft.com/office/drawing/2014/main" val="2172176255"/>
                  </a:ext>
                </a:extLst>
              </a:tr>
              <a:tr h="849712">
                <a:tc>
                  <a:txBody>
                    <a:bodyPr/>
                    <a:lstStyle/>
                    <a:p>
                      <a:r>
                        <a:rPr lang="en-US" sz="1500" cap="none" spc="0">
                          <a:solidFill>
                            <a:schemeClr val="tx1"/>
                          </a:solidFill>
                        </a:rPr>
                        <a:t>Story</a:t>
                      </a:r>
                    </a:p>
                  </a:txBody>
                  <a:tcPr marL="50391" marR="71985" marT="68325" marB="68325"/>
                </a:tc>
                <a:tc>
                  <a:txBody>
                    <a:bodyPr/>
                    <a:lstStyle/>
                    <a:p>
                      <a:r>
                        <a:rPr lang="en-US" sz="1500" cap="none" spc="0">
                          <a:solidFill>
                            <a:schemeClr val="tx1"/>
                          </a:solidFill>
                        </a:rPr>
                        <a:t>CURA-16</a:t>
                      </a:r>
                    </a:p>
                  </a:txBody>
                  <a:tcPr marL="50391" marR="71985" marT="68325" marB="68325"/>
                </a:tc>
                <a:tc>
                  <a:txBody>
                    <a:bodyPr/>
                    <a:lstStyle/>
                    <a:p>
                      <a:r>
                        <a:rPr lang="en-US" sz="1500" cap="none" spc="0" dirty="0">
                          <a:solidFill>
                            <a:schemeClr val="tx1"/>
                          </a:solidFill>
                        </a:rPr>
                        <a:t>As an Inventor, I want to know whether the supplies are as per the requirement or no, so that I can re-stock them.</a:t>
                      </a:r>
                    </a:p>
                  </a:txBody>
                  <a:tcPr marL="50391" marR="71985" marT="68325" marB="68325"/>
                </a:tc>
                <a:extLst>
                  <a:ext uri="{0D108BD9-81ED-4DB2-BD59-A6C34878D82A}">
                    <a16:rowId xmlns:a16="http://schemas.microsoft.com/office/drawing/2014/main" val="3301741867"/>
                  </a:ext>
                </a:extLst>
              </a:tr>
              <a:tr h="764823">
                <a:tc>
                  <a:txBody>
                    <a:bodyPr/>
                    <a:lstStyle/>
                    <a:p>
                      <a:r>
                        <a:rPr lang="en-US" sz="1300" cap="none" spc="0">
                          <a:solidFill>
                            <a:schemeClr val="tx1"/>
                          </a:solidFill>
                        </a:rPr>
                        <a:t>Story</a:t>
                      </a:r>
                    </a:p>
                  </a:txBody>
                  <a:tcPr marL="50391" marR="71985" marT="68325" marB="68325"/>
                </a:tc>
                <a:tc>
                  <a:txBody>
                    <a:bodyPr/>
                    <a:lstStyle/>
                    <a:p>
                      <a:r>
                        <a:rPr lang="en-US" sz="1300" cap="none" spc="0">
                          <a:solidFill>
                            <a:schemeClr val="tx1"/>
                          </a:solidFill>
                        </a:rPr>
                        <a:t>CURA-18</a:t>
                      </a:r>
                    </a:p>
                  </a:txBody>
                  <a:tcPr marL="50391" marR="71985" marT="68325" marB="68325"/>
                </a:tc>
                <a:tc>
                  <a:txBody>
                    <a:bodyPr/>
                    <a:lstStyle/>
                    <a:p>
                      <a:r>
                        <a:rPr lang="en-US" sz="1300" cap="none" spc="0" dirty="0">
                          <a:solidFill>
                            <a:schemeClr val="tx1"/>
                          </a:solidFill>
                        </a:rPr>
                        <a:t>As an Admin, I want to navigate to the billing section to check whether the bills produced are accurate or not.</a:t>
                      </a:r>
                    </a:p>
                  </a:txBody>
                  <a:tcPr marL="50391" marR="71985" marT="68325" marB="68325"/>
                </a:tc>
                <a:extLst>
                  <a:ext uri="{0D108BD9-81ED-4DB2-BD59-A6C34878D82A}">
                    <a16:rowId xmlns:a16="http://schemas.microsoft.com/office/drawing/2014/main" val="1210493846"/>
                  </a:ext>
                </a:extLst>
              </a:tr>
              <a:tr h="849712">
                <a:tc>
                  <a:txBody>
                    <a:bodyPr/>
                    <a:lstStyle/>
                    <a:p>
                      <a:r>
                        <a:rPr lang="en-US" sz="1500" cap="none" spc="0">
                          <a:solidFill>
                            <a:schemeClr val="tx1"/>
                          </a:solidFill>
                        </a:rPr>
                        <a:t>Story</a:t>
                      </a:r>
                    </a:p>
                  </a:txBody>
                  <a:tcPr marL="50391" marR="71985" marT="68325" marB="68325"/>
                </a:tc>
                <a:tc>
                  <a:txBody>
                    <a:bodyPr/>
                    <a:lstStyle/>
                    <a:p>
                      <a:r>
                        <a:rPr lang="en-US" sz="1500" cap="none" spc="0">
                          <a:solidFill>
                            <a:schemeClr val="tx1"/>
                          </a:solidFill>
                        </a:rPr>
                        <a:t>CURA-20</a:t>
                      </a:r>
                    </a:p>
                  </a:txBody>
                  <a:tcPr marL="50391" marR="71985" marT="68325" marB="68325"/>
                </a:tc>
                <a:tc>
                  <a:txBody>
                    <a:bodyPr/>
                    <a:lstStyle/>
                    <a:p>
                      <a:pPr marL="0" algn="l" defTabSz="457200" rtl="0" eaLnBrk="1" latinLnBrk="0" hangingPunct="1"/>
                      <a:r>
                        <a:rPr lang="en-US" sz="1500" kern="1200" cap="none" spc="0" dirty="0">
                          <a:solidFill>
                            <a:schemeClr val="tx1"/>
                          </a:solidFill>
                        </a:rPr>
                        <a:t>As a Staff, I want to check room availability and manage rooms according to requirements.</a:t>
                      </a:r>
                      <a:endParaRPr lang="en-US" sz="1500" kern="1200" cap="none" spc="0" dirty="0">
                        <a:solidFill>
                          <a:schemeClr val="tx1"/>
                        </a:solidFill>
                        <a:latin typeface="+mn-lt"/>
                        <a:ea typeface="+mn-ea"/>
                        <a:cs typeface="+mn-cs"/>
                      </a:endParaRPr>
                    </a:p>
                  </a:txBody>
                  <a:tcPr marL="50391" marR="71985" marT="68325" marB="68325"/>
                </a:tc>
                <a:extLst>
                  <a:ext uri="{0D108BD9-81ED-4DB2-BD59-A6C34878D82A}">
                    <a16:rowId xmlns:a16="http://schemas.microsoft.com/office/drawing/2014/main" val="2356823953"/>
                  </a:ext>
                </a:extLst>
              </a:tr>
            </a:tbl>
          </a:graphicData>
        </a:graphic>
      </p:graphicFrame>
    </p:spTree>
    <p:extLst>
      <p:ext uri="{BB962C8B-B14F-4D97-AF65-F5344CB8AC3E}">
        <p14:creationId xmlns:p14="http://schemas.microsoft.com/office/powerpoint/2010/main" val="744379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6E8F-7B98-A722-7B64-7D7EF9B5250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r"/>
            <a:r>
              <a:rPr lang="en-US" sz="4200" kern="1200">
                <a:solidFill>
                  <a:schemeClr val="tx1"/>
                </a:solidFill>
                <a:latin typeface="+mj-lt"/>
                <a:ea typeface="+mj-ea"/>
                <a:cs typeface="+mj-cs"/>
              </a:rPr>
              <a:t>User Stories &amp; Acceptance Criteria</a:t>
            </a:r>
          </a:p>
        </p:txBody>
      </p:sp>
      <p:pic>
        <p:nvPicPr>
          <p:cNvPr id="5" name="Content Placeholder 4">
            <a:extLst>
              <a:ext uri="{FF2B5EF4-FFF2-40B4-BE49-F238E27FC236}">
                <a16:creationId xmlns:a16="http://schemas.microsoft.com/office/drawing/2014/main" id="{EED9474A-5202-A9AD-1D8B-770821B6FC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9042"/>
            <a:ext cx="10515599" cy="4390263"/>
          </a:xfrm>
          <a:prstGeom prst="rect">
            <a:avLst/>
          </a:prstGeom>
        </p:spPr>
      </p:pic>
    </p:spTree>
    <p:extLst>
      <p:ext uri="{BB962C8B-B14F-4D97-AF65-F5344CB8AC3E}">
        <p14:creationId xmlns:p14="http://schemas.microsoft.com/office/powerpoint/2010/main" val="875578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6E8F-7B98-A722-7B64-7D7EF9B5250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r"/>
            <a:r>
              <a:rPr lang="en-US" sz="4200" kern="1200">
                <a:solidFill>
                  <a:schemeClr val="tx1"/>
                </a:solidFill>
                <a:latin typeface="+mj-lt"/>
                <a:ea typeface="+mj-ea"/>
                <a:cs typeface="+mj-cs"/>
              </a:rPr>
              <a:t>User Stories &amp; Acceptance Criteria</a:t>
            </a:r>
          </a:p>
        </p:txBody>
      </p:sp>
      <p:pic>
        <p:nvPicPr>
          <p:cNvPr id="7" name="Content Placeholder 6">
            <a:extLst>
              <a:ext uri="{FF2B5EF4-FFF2-40B4-BE49-F238E27FC236}">
                <a16:creationId xmlns:a16="http://schemas.microsoft.com/office/drawing/2014/main" id="{092BC3FA-91F3-9C50-9970-94F1FA58F1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70234"/>
            <a:ext cx="10515599" cy="3627880"/>
          </a:xfrm>
          <a:prstGeom prst="rect">
            <a:avLst/>
          </a:prstGeom>
        </p:spPr>
      </p:pic>
    </p:spTree>
    <p:extLst>
      <p:ext uri="{BB962C8B-B14F-4D97-AF65-F5344CB8AC3E}">
        <p14:creationId xmlns:p14="http://schemas.microsoft.com/office/powerpoint/2010/main" val="3377292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5">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27">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TEST CASES</a:t>
            </a:r>
          </a:p>
        </p:txBody>
      </p:sp>
      <p:sp>
        <p:nvSpPr>
          <p:cNvPr id="40" name="Freeform: Shape 29">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a:pPr>
                <a:spcAft>
                  <a:spcPts val="600"/>
                </a:spcAft>
              </a:pPr>
              <a:t>24</a:t>
            </a:fld>
            <a:endParaRPr lang="en-US" sz="1000"/>
          </a:p>
        </p:txBody>
      </p:sp>
      <p:graphicFrame>
        <p:nvGraphicFramePr>
          <p:cNvPr id="21" name="Table 20">
            <a:extLst>
              <a:ext uri="{FF2B5EF4-FFF2-40B4-BE49-F238E27FC236}">
                <a16:creationId xmlns:a16="http://schemas.microsoft.com/office/drawing/2014/main" id="{3DFFCCD1-9B14-F871-DC3A-5E70D6737606}"/>
              </a:ext>
            </a:extLst>
          </p:cNvPr>
          <p:cNvGraphicFramePr>
            <a:graphicFrameLocks noGrp="1"/>
          </p:cNvGraphicFramePr>
          <p:nvPr>
            <p:extLst>
              <p:ext uri="{D42A27DB-BD31-4B8C-83A1-F6EECF244321}">
                <p14:modId xmlns:p14="http://schemas.microsoft.com/office/powerpoint/2010/main" val="4088174657"/>
              </p:ext>
            </p:extLst>
          </p:nvPr>
        </p:nvGraphicFramePr>
        <p:xfrm>
          <a:off x="826101" y="1762124"/>
          <a:ext cx="10527699" cy="4438651"/>
        </p:xfrm>
        <a:graphic>
          <a:graphicData uri="http://schemas.openxmlformats.org/drawingml/2006/table">
            <a:tbl>
              <a:tblPr firstRow="1" bandRow="1"/>
              <a:tblGrid>
                <a:gridCol w="419533">
                  <a:extLst>
                    <a:ext uri="{9D8B030D-6E8A-4147-A177-3AD203B41FA5}">
                      <a16:colId xmlns:a16="http://schemas.microsoft.com/office/drawing/2014/main" val="3806175195"/>
                    </a:ext>
                  </a:extLst>
                </a:gridCol>
                <a:gridCol w="667494">
                  <a:extLst>
                    <a:ext uri="{9D8B030D-6E8A-4147-A177-3AD203B41FA5}">
                      <a16:colId xmlns:a16="http://schemas.microsoft.com/office/drawing/2014/main" val="1994214595"/>
                    </a:ext>
                  </a:extLst>
                </a:gridCol>
                <a:gridCol w="1269459">
                  <a:extLst>
                    <a:ext uri="{9D8B030D-6E8A-4147-A177-3AD203B41FA5}">
                      <a16:colId xmlns:a16="http://schemas.microsoft.com/office/drawing/2014/main" val="1977978430"/>
                    </a:ext>
                  </a:extLst>
                </a:gridCol>
                <a:gridCol w="1398896">
                  <a:extLst>
                    <a:ext uri="{9D8B030D-6E8A-4147-A177-3AD203B41FA5}">
                      <a16:colId xmlns:a16="http://schemas.microsoft.com/office/drawing/2014/main" val="542749659"/>
                    </a:ext>
                  </a:extLst>
                </a:gridCol>
                <a:gridCol w="1479990">
                  <a:extLst>
                    <a:ext uri="{9D8B030D-6E8A-4147-A177-3AD203B41FA5}">
                      <a16:colId xmlns:a16="http://schemas.microsoft.com/office/drawing/2014/main" val="1277499485"/>
                    </a:ext>
                  </a:extLst>
                </a:gridCol>
                <a:gridCol w="1447241">
                  <a:extLst>
                    <a:ext uri="{9D8B030D-6E8A-4147-A177-3AD203B41FA5}">
                      <a16:colId xmlns:a16="http://schemas.microsoft.com/office/drawing/2014/main" val="3412773495"/>
                    </a:ext>
                  </a:extLst>
                </a:gridCol>
                <a:gridCol w="3307719">
                  <a:extLst>
                    <a:ext uri="{9D8B030D-6E8A-4147-A177-3AD203B41FA5}">
                      <a16:colId xmlns:a16="http://schemas.microsoft.com/office/drawing/2014/main" val="3288627248"/>
                    </a:ext>
                  </a:extLst>
                </a:gridCol>
                <a:gridCol w="537367">
                  <a:extLst>
                    <a:ext uri="{9D8B030D-6E8A-4147-A177-3AD203B41FA5}">
                      <a16:colId xmlns:a16="http://schemas.microsoft.com/office/drawing/2014/main" val="18446634"/>
                    </a:ext>
                  </a:extLst>
                </a:gridCol>
              </a:tblGrid>
              <a:tr h="462051">
                <a:tc>
                  <a:txBody>
                    <a:bodyPr/>
                    <a:lstStyle/>
                    <a:p>
                      <a:pPr algn="l" fontAlgn="b"/>
                      <a:r>
                        <a:rPr lang="en-IN" sz="1300" b="1" i="0" u="none" strike="noStrike">
                          <a:solidFill>
                            <a:srgbClr val="7030A0"/>
                          </a:solidFill>
                          <a:effectLst/>
                          <a:latin typeface="Calibri" panose="020F0502020204030204" pitchFamily="34" charset="0"/>
                        </a:rPr>
                        <a:t>Test ID</a:t>
                      </a:r>
                    </a:p>
                  </a:txBody>
                  <a:tcPr marL="4537" marR="4537" marT="4537" marB="0" anchor="b">
                    <a:lnL>
                      <a:noFill/>
                    </a:lnL>
                    <a:lnR>
                      <a:noFill/>
                    </a:lnR>
                    <a:lnT>
                      <a:noFill/>
                    </a:lnT>
                    <a:lnB>
                      <a:noFill/>
                    </a:lnB>
                    <a:solidFill>
                      <a:srgbClr val="FFFF00"/>
                    </a:solidFill>
                  </a:tcPr>
                </a:tc>
                <a:tc>
                  <a:txBody>
                    <a:bodyPr/>
                    <a:lstStyle/>
                    <a:p>
                      <a:pPr algn="l" fontAlgn="b"/>
                      <a:r>
                        <a:rPr lang="en-IN" sz="1300" b="1" i="0" u="none" strike="noStrike">
                          <a:solidFill>
                            <a:srgbClr val="7030A0"/>
                          </a:solidFill>
                          <a:effectLst/>
                          <a:latin typeface="Calibri" panose="020F0502020204030204" pitchFamily="34" charset="0"/>
                        </a:rPr>
                        <a:t>User Story ID</a:t>
                      </a:r>
                    </a:p>
                  </a:txBody>
                  <a:tcPr marL="4537" marR="4537" marT="4537" marB="0" anchor="b">
                    <a:lnL>
                      <a:noFill/>
                    </a:lnL>
                    <a:lnR>
                      <a:noFill/>
                    </a:lnR>
                    <a:lnT>
                      <a:noFill/>
                    </a:lnT>
                    <a:lnB>
                      <a:noFill/>
                    </a:lnB>
                    <a:solidFill>
                      <a:srgbClr val="FFFF00"/>
                    </a:solidFill>
                  </a:tcPr>
                </a:tc>
                <a:tc>
                  <a:txBody>
                    <a:bodyPr/>
                    <a:lstStyle/>
                    <a:p>
                      <a:pPr algn="l" fontAlgn="b"/>
                      <a:r>
                        <a:rPr lang="en-IN" sz="1300" b="1" i="0" u="none" strike="noStrike">
                          <a:solidFill>
                            <a:srgbClr val="7030A0"/>
                          </a:solidFill>
                          <a:effectLst/>
                          <a:latin typeface="Calibri" panose="020F0502020204030204" pitchFamily="34" charset="0"/>
                        </a:rPr>
                        <a:t>Test Case</a:t>
                      </a:r>
                    </a:p>
                  </a:txBody>
                  <a:tcPr marL="4537" marR="4537" marT="4537" marB="0" anchor="b">
                    <a:lnL>
                      <a:noFill/>
                    </a:lnL>
                    <a:lnR>
                      <a:noFill/>
                    </a:lnR>
                    <a:lnT>
                      <a:noFill/>
                    </a:lnT>
                    <a:lnB>
                      <a:noFill/>
                    </a:lnB>
                    <a:solidFill>
                      <a:srgbClr val="FFFF00"/>
                    </a:solidFill>
                  </a:tcPr>
                </a:tc>
                <a:tc>
                  <a:txBody>
                    <a:bodyPr/>
                    <a:lstStyle/>
                    <a:p>
                      <a:pPr algn="l" fontAlgn="b"/>
                      <a:r>
                        <a:rPr lang="en-IN" sz="1300" b="1" i="0" u="none" strike="noStrike">
                          <a:solidFill>
                            <a:srgbClr val="7030A0"/>
                          </a:solidFill>
                          <a:effectLst/>
                          <a:latin typeface="Calibri" panose="020F0502020204030204" pitchFamily="34" charset="0"/>
                        </a:rPr>
                        <a:t>Current State</a:t>
                      </a:r>
                    </a:p>
                  </a:txBody>
                  <a:tcPr marL="4537" marR="4537" marT="4537" marB="0" anchor="b">
                    <a:lnL>
                      <a:noFill/>
                    </a:lnL>
                    <a:lnR>
                      <a:noFill/>
                    </a:lnR>
                    <a:lnT>
                      <a:noFill/>
                    </a:lnT>
                    <a:lnB>
                      <a:noFill/>
                    </a:lnB>
                    <a:solidFill>
                      <a:srgbClr val="FFFF00"/>
                    </a:solidFill>
                  </a:tcPr>
                </a:tc>
                <a:tc>
                  <a:txBody>
                    <a:bodyPr/>
                    <a:lstStyle/>
                    <a:p>
                      <a:pPr algn="l" fontAlgn="b"/>
                      <a:r>
                        <a:rPr lang="en-IN" sz="1300" b="1" i="0" u="none" strike="noStrike">
                          <a:solidFill>
                            <a:srgbClr val="7030A0"/>
                          </a:solidFill>
                          <a:effectLst/>
                          <a:latin typeface="Calibri" panose="020F0502020204030204" pitchFamily="34" charset="0"/>
                        </a:rPr>
                        <a:t>Test Data</a:t>
                      </a:r>
                    </a:p>
                  </a:txBody>
                  <a:tcPr marL="4537" marR="4537" marT="4537" marB="0" anchor="b">
                    <a:lnL>
                      <a:noFill/>
                    </a:lnL>
                    <a:lnR>
                      <a:noFill/>
                    </a:lnR>
                    <a:lnT>
                      <a:noFill/>
                    </a:lnT>
                    <a:lnB>
                      <a:noFill/>
                    </a:lnB>
                    <a:solidFill>
                      <a:srgbClr val="FFFF00"/>
                    </a:solidFill>
                  </a:tcPr>
                </a:tc>
                <a:tc>
                  <a:txBody>
                    <a:bodyPr/>
                    <a:lstStyle/>
                    <a:p>
                      <a:pPr algn="l" fontAlgn="b"/>
                      <a:r>
                        <a:rPr lang="en-IN" sz="1300" b="1" i="0" u="none" strike="noStrike">
                          <a:solidFill>
                            <a:srgbClr val="7030A0"/>
                          </a:solidFill>
                          <a:effectLst/>
                          <a:latin typeface="Calibri" panose="020F0502020204030204" pitchFamily="34" charset="0"/>
                        </a:rPr>
                        <a:t>steps to follow</a:t>
                      </a:r>
                    </a:p>
                  </a:txBody>
                  <a:tcPr marL="4537" marR="4537" marT="4537" marB="0" anchor="b">
                    <a:lnL>
                      <a:noFill/>
                    </a:lnL>
                    <a:lnR>
                      <a:noFill/>
                    </a:lnR>
                    <a:lnT>
                      <a:noFill/>
                    </a:lnT>
                    <a:lnB>
                      <a:noFill/>
                    </a:lnB>
                    <a:solidFill>
                      <a:srgbClr val="FFFF00"/>
                    </a:solidFill>
                  </a:tcPr>
                </a:tc>
                <a:tc>
                  <a:txBody>
                    <a:bodyPr/>
                    <a:lstStyle/>
                    <a:p>
                      <a:pPr algn="l" fontAlgn="b"/>
                      <a:r>
                        <a:rPr lang="en-IN" sz="1300" b="1" i="0" u="none" strike="noStrike">
                          <a:solidFill>
                            <a:srgbClr val="7030A0"/>
                          </a:solidFill>
                          <a:effectLst/>
                          <a:latin typeface="Calibri" panose="020F0502020204030204" pitchFamily="34" charset="0"/>
                        </a:rPr>
                        <a:t>Excepted Result</a:t>
                      </a:r>
                    </a:p>
                  </a:txBody>
                  <a:tcPr marL="4537" marR="4537" marT="4537" marB="0" anchor="b">
                    <a:lnL>
                      <a:noFill/>
                    </a:lnL>
                    <a:lnR>
                      <a:noFill/>
                    </a:lnR>
                    <a:lnT>
                      <a:noFill/>
                    </a:lnT>
                    <a:lnB>
                      <a:noFill/>
                    </a:lnB>
                    <a:solidFill>
                      <a:srgbClr val="FFFF00"/>
                    </a:solidFill>
                  </a:tcPr>
                </a:tc>
                <a:tc>
                  <a:txBody>
                    <a:bodyPr/>
                    <a:lstStyle/>
                    <a:p>
                      <a:pPr algn="l" fontAlgn="b"/>
                      <a:r>
                        <a:rPr lang="en-IN" sz="1300" b="1" i="0" u="none" strike="noStrike">
                          <a:solidFill>
                            <a:srgbClr val="7030A0"/>
                          </a:solidFill>
                          <a:effectLst/>
                          <a:latin typeface="Calibri" panose="020F0502020204030204" pitchFamily="34" charset="0"/>
                        </a:rPr>
                        <a:t>Result</a:t>
                      </a:r>
                    </a:p>
                  </a:txBody>
                  <a:tcPr marL="4537" marR="4537" marT="4537" marB="0" anchor="b">
                    <a:lnL>
                      <a:noFill/>
                    </a:lnL>
                    <a:lnR>
                      <a:noFill/>
                    </a:lnR>
                    <a:lnT>
                      <a:noFill/>
                    </a:lnT>
                    <a:lnB>
                      <a:noFill/>
                    </a:lnB>
                    <a:solidFill>
                      <a:srgbClr val="FFFF00"/>
                    </a:solidFill>
                  </a:tcPr>
                </a:tc>
                <a:extLst>
                  <a:ext uri="{0D108BD9-81ED-4DB2-BD59-A6C34878D82A}">
                    <a16:rowId xmlns:a16="http://schemas.microsoft.com/office/drawing/2014/main" val="420075727"/>
                  </a:ext>
                </a:extLst>
              </a:tr>
              <a:tr h="397660">
                <a:tc>
                  <a:txBody>
                    <a:bodyPr/>
                    <a:lstStyle/>
                    <a:p>
                      <a:pPr algn="l" fontAlgn="b"/>
                      <a:r>
                        <a:rPr lang="en-IN" sz="1100" b="0" i="0" u="none" strike="noStrike">
                          <a:solidFill>
                            <a:srgbClr val="000000"/>
                          </a:solidFill>
                          <a:effectLst/>
                          <a:latin typeface="Calibri" panose="020F0502020204030204" pitchFamily="34" charset="0"/>
                        </a:rPr>
                        <a:t>TS-10</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CURA-10</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navigate to doctor section</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admin logged into his application</a:t>
                      </a:r>
                    </a:p>
                  </a:txBody>
                  <a:tcPr marL="4537" marR="4537" marT="4537" marB="0" anchor="b">
                    <a:lnL>
                      <a:noFill/>
                    </a:lnL>
                    <a:lnR>
                      <a:noFill/>
                    </a:lnR>
                    <a:lnT>
                      <a:noFill/>
                    </a:lnT>
                    <a:lnB>
                      <a:noFill/>
                    </a:lnB>
                    <a:solidFill>
                      <a:srgbClr val="FFF2CC"/>
                    </a:solidFill>
                  </a:tcPr>
                </a:tc>
                <a:tc>
                  <a:txBody>
                    <a:bodyPr/>
                    <a:lstStyle/>
                    <a:p>
                      <a:pPr algn="l" fontAlgn="b"/>
                      <a:r>
                        <a:rPr lang="fr-FR" sz="1100" b="0" i="0" u="none" strike="noStrike" dirty="0">
                          <a:solidFill>
                            <a:srgbClr val="000000"/>
                          </a:solidFill>
                          <a:effectLst/>
                          <a:latin typeface="Calibri" panose="020F0502020204030204" pitchFamily="34" charset="0"/>
                        </a:rPr>
                        <a:t>Email:- test@cura.com </a:t>
                      </a:r>
                      <a:r>
                        <a:rPr lang="fr-FR" sz="1100" b="0" i="0" u="none" strike="noStrike" dirty="0" err="1">
                          <a:solidFill>
                            <a:srgbClr val="000000"/>
                          </a:solidFill>
                          <a:effectLst/>
                          <a:latin typeface="Calibri" panose="020F0502020204030204" pitchFamily="34" charset="0"/>
                        </a:rPr>
                        <a:t>pwd</a:t>
                      </a:r>
                      <a:r>
                        <a:rPr lang="fr-FR" sz="1100" b="0" i="0" u="none" strike="noStrike" dirty="0">
                          <a:solidFill>
                            <a:srgbClr val="000000"/>
                          </a:solidFill>
                          <a:effectLst/>
                          <a:latin typeface="Calibri" panose="020F0502020204030204" pitchFamily="34" charset="0"/>
                        </a:rPr>
                        <a:t>:- </a:t>
                      </a:r>
                      <a:r>
                        <a:rPr lang="fr-FR" sz="1100" b="0" i="0" u="none" strike="noStrike" dirty="0" err="1">
                          <a:solidFill>
                            <a:srgbClr val="000000"/>
                          </a:solidFill>
                          <a:effectLst/>
                          <a:latin typeface="Calibri" panose="020F0502020204030204" pitchFamily="34" charset="0"/>
                        </a:rPr>
                        <a:t>Qura</a:t>
                      </a:r>
                      <a:endParaRPr lang="fr-FR" sz="1100" b="0" i="0" u="none" strike="noStrike" dirty="0">
                        <a:solidFill>
                          <a:srgbClr val="000000"/>
                        </a:solidFill>
                        <a:effectLst/>
                        <a:latin typeface="Calibri" panose="020F0502020204030204" pitchFamily="34" charset="0"/>
                      </a:endParaRP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admin-&gt;doctor_section</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admin should be able to navigate to doctor section to check their in&amp;out times</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1706480491"/>
                  </a:ext>
                </a:extLst>
              </a:tr>
              <a:tr h="397660">
                <a:tc>
                  <a:txBody>
                    <a:bodyPr/>
                    <a:lstStyle/>
                    <a:p>
                      <a:pPr algn="l" fontAlgn="b"/>
                      <a:r>
                        <a:rPr lang="en-IN" sz="1100" b="0" i="0" u="none" strike="noStrike">
                          <a:solidFill>
                            <a:srgbClr val="000000"/>
                          </a:solidFill>
                          <a:effectLst/>
                          <a:latin typeface="Calibri" panose="020F0502020204030204" pitchFamily="34" charset="0"/>
                        </a:rPr>
                        <a:t>TS-10</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CURA-10</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navigate to staff section</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admin logged into his application</a:t>
                      </a:r>
                    </a:p>
                  </a:txBody>
                  <a:tcPr marL="4537" marR="4537" marT="4537" marB="0" anchor="b">
                    <a:lnL>
                      <a:noFill/>
                    </a:lnL>
                    <a:lnR>
                      <a:noFill/>
                    </a:lnR>
                    <a:lnT>
                      <a:noFill/>
                    </a:lnT>
                    <a:lnB>
                      <a:noFill/>
                    </a:lnB>
                    <a:solidFill>
                      <a:srgbClr val="FFF2CC"/>
                    </a:solidFill>
                  </a:tcPr>
                </a:tc>
                <a:tc>
                  <a:txBody>
                    <a:bodyPr/>
                    <a:lstStyle/>
                    <a:p>
                      <a:pPr algn="l" fontAlgn="b"/>
                      <a:r>
                        <a:rPr lang="fr-FR" sz="1100" b="0" i="0" u="none" strike="noStrike">
                          <a:solidFill>
                            <a:srgbClr val="000000"/>
                          </a:solidFill>
                          <a:effectLst/>
                          <a:latin typeface="Calibri" panose="020F0502020204030204" pitchFamily="34" charset="0"/>
                        </a:rPr>
                        <a:t>Email:- test@cura.com pwd:- Qura</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admin-&gt;staff_section</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admin should be able to navigate to staff section to check their in&amp;out times</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4265663637"/>
                  </a:ext>
                </a:extLst>
              </a:tr>
              <a:tr h="397660">
                <a:tc>
                  <a:txBody>
                    <a:bodyPr/>
                    <a:lstStyle/>
                    <a:p>
                      <a:pPr algn="l" fontAlgn="b"/>
                      <a:r>
                        <a:rPr lang="en-IN" sz="1100" b="0" i="0" u="none" strike="noStrike">
                          <a:solidFill>
                            <a:srgbClr val="000000"/>
                          </a:solidFill>
                          <a:effectLst/>
                          <a:latin typeface="Calibri" panose="020F0502020204030204" pitchFamily="34" charset="0"/>
                        </a:rPr>
                        <a:t>TS-10</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CURA-10</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navigate to nurse section</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admin logged into his application</a:t>
                      </a:r>
                    </a:p>
                  </a:txBody>
                  <a:tcPr marL="4537" marR="4537" marT="4537" marB="0" anchor="b">
                    <a:lnL>
                      <a:noFill/>
                    </a:lnL>
                    <a:lnR>
                      <a:noFill/>
                    </a:lnR>
                    <a:lnT>
                      <a:noFill/>
                    </a:lnT>
                    <a:lnB>
                      <a:noFill/>
                    </a:lnB>
                    <a:solidFill>
                      <a:srgbClr val="FFF2CC"/>
                    </a:solidFill>
                  </a:tcPr>
                </a:tc>
                <a:tc>
                  <a:txBody>
                    <a:bodyPr/>
                    <a:lstStyle/>
                    <a:p>
                      <a:pPr algn="l" fontAlgn="b"/>
                      <a:r>
                        <a:rPr lang="fr-FR" sz="1100" b="0" i="0" u="none" strike="noStrike">
                          <a:solidFill>
                            <a:srgbClr val="000000"/>
                          </a:solidFill>
                          <a:effectLst/>
                          <a:latin typeface="Calibri" panose="020F0502020204030204" pitchFamily="34" charset="0"/>
                        </a:rPr>
                        <a:t>Email:- test@cura.com pwd:- Qura</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admin-&gt;nurse_section</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admin should be able to navigate to nurse section to check their in&amp;out times</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2256192051"/>
                  </a:ext>
                </a:extLst>
              </a:tr>
              <a:tr h="397660">
                <a:tc>
                  <a:txBody>
                    <a:bodyPr/>
                    <a:lstStyle/>
                    <a:p>
                      <a:pPr algn="l" fontAlgn="b"/>
                      <a:r>
                        <a:rPr lang="en-IN" sz="1100" b="0" i="0" u="none" strike="noStrike">
                          <a:solidFill>
                            <a:srgbClr val="000000"/>
                          </a:solidFill>
                          <a:effectLst/>
                          <a:latin typeface="Calibri" panose="020F0502020204030204" pitchFamily="34" charset="0"/>
                        </a:rPr>
                        <a:t>TS-11</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CURA-11</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return to homepage</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login into the application as doctor</a:t>
                      </a:r>
                    </a:p>
                  </a:txBody>
                  <a:tcPr marL="4537" marR="4537" marT="4537" marB="0" anchor="b">
                    <a:lnL>
                      <a:noFill/>
                    </a:lnL>
                    <a:lnR>
                      <a:noFill/>
                    </a:lnR>
                    <a:lnT>
                      <a:noFill/>
                    </a:lnT>
                    <a:lnB>
                      <a:noFill/>
                    </a:lnB>
                    <a:solidFill>
                      <a:srgbClr val="FFF2CC"/>
                    </a:solidFill>
                  </a:tcPr>
                </a:tc>
                <a:tc>
                  <a:txBody>
                    <a:bodyPr/>
                    <a:lstStyle/>
                    <a:p>
                      <a:pPr algn="l" fontAlgn="b"/>
                      <a:r>
                        <a:rPr lang="en-IN" sz="1100" b="0" i="0" u="none" strike="noStrike">
                          <a:solidFill>
                            <a:srgbClr val="000000"/>
                          </a:solidFill>
                          <a:effectLst/>
                          <a:latin typeface="Calibri" panose="020F0502020204030204" pitchFamily="34" charset="0"/>
                        </a:rPr>
                        <a:t>Email:- doc1@cura.com pwd:- doc</a:t>
                      </a:r>
                    </a:p>
                  </a:txBody>
                  <a:tcPr marL="4537" marR="4537" marT="4537" marB="0" anchor="b">
                    <a:lnL>
                      <a:noFill/>
                    </a:lnL>
                    <a:lnR>
                      <a:noFill/>
                    </a:lnR>
                    <a:lnT>
                      <a:noFill/>
                    </a:lnT>
                    <a:lnB>
                      <a:noFill/>
                    </a:lnB>
                    <a:solidFill>
                      <a:srgbClr val="C6E0B4"/>
                    </a:solidFill>
                  </a:tcPr>
                </a:tc>
                <a:tc>
                  <a:txBody>
                    <a:bodyPr/>
                    <a:lstStyle/>
                    <a:p>
                      <a:pPr algn="l" fontAlgn="b"/>
                      <a:r>
                        <a:rPr lang="en-US" sz="1100" b="0" i="0" u="none" strike="noStrike">
                          <a:solidFill>
                            <a:srgbClr val="000000"/>
                          </a:solidFill>
                          <a:effectLst/>
                          <a:latin typeface="Calibri" panose="020F0502020204030204" pitchFamily="34" charset="0"/>
                        </a:rPr>
                        <a:t>login-&gt;dashboard-&gt; use back option</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able to return back to homepage</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437848275"/>
                  </a:ext>
                </a:extLst>
              </a:tr>
              <a:tr h="397660">
                <a:tc>
                  <a:txBody>
                    <a:bodyPr/>
                    <a:lstStyle/>
                    <a:p>
                      <a:pPr algn="l" fontAlgn="b"/>
                      <a:r>
                        <a:rPr lang="en-IN" sz="1100" b="0" i="0" u="none" strike="noStrike">
                          <a:solidFill>
                            <a:srgbClr val="000000"/>
                          </a:solidFill>
                          <a:effectLst/>
                          <a:latin typeface="Calibri" panose="020F0502020204030204" pitchFamily="34" charset="0"/>
                        </a:rPr>
                        <a:t>TS-12</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CURA-12</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loading doctors details page</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admin logged into his application</a:t>
                      </a:r>
                    </a:p>
                  </a:txBody>
                  <a:tcPr marL="4537" marR="4537" marT="4537" marB="0" anchor="b">
                    <a:lnL>
                      <a:noFill/>
                    </a:lnL>
                    <a:lnR>
                      <a:noFill/>
                    </a:lnR>
                    <a:lnT>
                      <a:noFill/>
                    </a:lnT>
                    <a:lnB>
                      <a:noFill/>
                    </a:lnB>
                    <a:solidFill>
                      <a:srgbClr val="FFF2CC"/>
                    </a:solidFill>
                  </a:tcPr>
                </a:tc>
                <a:tc>
                  <a:txBody>
                    <a:bodyPr/>
                    <a:lstStyle/>
                    <a:p>
                      <a:pPr algn="l" fontAlgn="b"/>
                      <a:r>
                        <a:rPr lang="fr-FR" sz="1100" b="0" i="0" u="none" strike="noStrike">
                          <a:solidFill>
                            <a:srgbClr val="000000"/>
                          </a:solidFill>
                          <a:effectLst/>
                          <a:latin typeface="Calibri" panose="020F0502020204030204" pitchFamily="34" charset="0"/>
                        </a:rPr>
                        <a:t>Email:- test@cura.com pwd:- Qura</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admin-&gt;doctor_section-&gt;profile</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admin should be able to see all the details of doctor after navigating to doctor section</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2609190091"/>
                  </a:ext>
                </a:extLst>
              </a:tr>
              <a:tr h="397660">
                <a:tc>
                  <a:txBody>
                    <a:bodyPr/>
                    <a:lstStyle/>
                    <a:p>
                      <a:pPr algn="l" fontAlgn="b"/>
                      <a:r>
                        <a:rPr lang="en-IN" sz="1100" b="0" i="0" u="none" strike="noStrike">
                          <a:solidFill>
                            <a:srgbClr val="000000"/>
                          </a:solidFill>
                          <a:effectLst/>
                          <a:latin typeface="Calibri" panose="020F0502020204030204" pitchFamily="34" charset="0"/>
                        </a:rPr>
                        <a:t>TS-12</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CURA-12</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loading staff details page</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admin logged into his application</a:t>
                      </a:r>
                    </a:p>
                  </a:txBody>
                  <a:tcPr marL="4537" marR="4537" marT="4537" marB="0" anchor="b">
                    <a:lnL>
                      <a:noFill/>
                    </a:lnL>
                    <a:lnR>
                      <a:noFill/>
                    </a:lnR>
                    <a:lnT>
                      <a:noFill/>
                    </a:lnT>
                    <a:lnB>
                      <a:noFill/>
                    </a:lnB>
                    <a:solidFill>
                      <a:srgbClr val="FFF2CC"/>
                    </a:solidFill>
                  </a:tcPr>
                </a:tc>
                <a:tc>
                  <a:txBody>
                    <a:bodyPr/>
                    <a:lstStyle/>
                    <a:p>
                      <a:pPr algn="l" fontAlgn="b"/>
                      <a:r>
                        <a:rPr lang="fr-FR" sz="1100" b="0" i="0" u="none" strike="noStrike">
                          <a:solidFill>
                            <a:srgbClr val="000000"/>
                          </a:solidFill>
                          <a:effectLst/>
                          <a:latin typeface="Calibri" panose="020F0502020204030204" pitchFamily="34" charset="0"/>
                        </a:rPr>
                        <a:t>Email:- test@cura.com pwd:- Qura</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admin-&gt;staff_section-&gt;profile</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admin should be able to see all the details of staff member after navigating to doctor section</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382248950"/>
                  </a:ext>
                </a:extLst>
              </a:tr>
              <a:tr h="397660">
                <a:tc>
                  <a:txBody>
                    <a:bodyPr/>
                    <a:lstStyle/>
                    <a:p>
                      <a:pPr algn="l" fontAlgn="b"/>
                      <a:r>
                        <a:rPr lang="en-IN" sz="1100" b="0" i="0" u="none" strike="noStrike">
                          <a:solidFill>
                            <a:srgbClr val="000000"/>
                          </a:solidFill>
                          <a:effectLst/>
                          <a:latin typeface="Calibri" panose="020F0502020204030204" pitchFamily="34" charset="0"/>
                        </a:rPr>
                        <a:t>TS-12</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CURA-12</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loading nurse details page</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admin logged into his application</a:t>
                      </a:r>
                    </a:p>
                  </a:txBody>
                  <a:tcPr marL="4537" marR="4537" marT="4537" marB="0" anchor="b">
                    <a:lnL>
                      <a:noFill/>
                    </a:lnL>
                    <a:lnR>
                      <a:noFill/>
                    </a:lnR>
                    <a:lnT>
                      <a:noFill/>
                    </a:lnT>
                    <a:lnB>
                      <a:noFill/>
                    </a:lnB>
                    <a:solidFill>
                      <a:srgbClr val="FFF2CC"/>
                    </a:solidFill>
                  </a:tcPr>
                </a:tc>
                <a:tc>
                  <a:txBody>
                    <a:bodyPr/>
                    <a:lstStyle/>
                    <a:p>
                      <a:pPr algn="l" fontAlgn="b"/>
                      <a:r>
                        <a:rPr lang="fr-FR" sz="1100" b="0" i="0" u="none" strike="noStrike">
                          <a:solidFill>
                            <a:srgbClr val="000000"/>
                          </a:solidFill>
                          <a:effectLst/>
                          <a:latin typeface="Calibri" panose="020F0502020204030204" pitchFamily="34" charset="0"/>
                        </a:rPr>
                        <a:t>Email:- test@cura.com pwd:- Qura</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admin-&gt;nurse_section-&gt;profile</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admin should be able to see all the details of nurse after navigating to doctor section</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2115880488"/>
                  </a:ext>
                </a:extLst>
              </a:tr>
              <a:tr h="397660">
                <a:tc>
                  <a:txBody>
                    <a:bodyPr/>
                    <a:lstStyle/>
                    <a:p>
                      <a:pPr algn="l" fontAlgn="b"/>
                      <a:r>
                        <a:rPr lang="en-IN" sz="1100" b="0" i="0" u="none" strike="noStrike">
                          <a:solidFill>
                            <a:srgbClr val="000000"/>
                          </a:solidFill>
                          <a:effectLst/>
                          <a:latin typeface="Calibri" panose="020F0502020204030204" pitchFamily="34" charset="0"/>
                        </a:rPr>
                        <a:t>TS-13</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-13 </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loading appointment details page</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login into the application as a doctor</a:t>
                      </a:r>
                    </a:p>
                  </a:txBody>
                  <a:tcPr marL="4537" marR="4537" marT="4537"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doctor-&gt;schedules</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see his schedules and patient details </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1398384828"/>
                  </a:ext>
                </a:extLst>
              </a:tr>
              <a:tr h="397660">
                <a:tc>
                  <a:txBody>
                    <a:bodyPr/>
                    <a:lstStyle/>
                    <a:p>
                      <a:pPr algn="l" fontAlgn="b"/>
                      <a:r>
                        <a:rPr lang="en-IN" sz="1100" b="0" i="0" u="none" strike="noStrike">
                          <a:solidFill>
                            <a:srgbClr val="000000"/>
                          </a:solidFill>
                          <a:effectLst/>
                          <a:latin typeface="Calibri" panose="020F0502020204030204" pitchFamily="34" charset="0"/>
                        </a:rPr>
                        <a:t>TS-14</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-14</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loading appointment details page</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login into the application as a patient</a:t>
                      </a:r>
                    </a:p>
                  </a:txBody>
                  <a:tcPr marL="4537" marR="4537" marT="4537"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patients-&gt;appointments</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see his appointment details </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3919723312"/>
                  </a:ext>
                </a:extLst>
              </a:tr>
              <a:tr h="397660">
                <a:tc>
                  <a:txBody>
                    <a:bodyPr/>
                    <a:lstStyle/>
                    <a:p>
                      <a:pPr algn="l" fontAlgn="b"/>
                      <a:r>
                        <a:rPr lang="en-IN" sz="1100" b="0" i="0" u="none" strike="noStrike">
                          <a:solidFill>
                            <a:srgbClr val="000000"/>
                          </a:solidFill>
                          <a:effectLst/>
                          <a:latin typeface="Calibri" panose="020F0502020204030204" pitchFamily="34" charset="0"/>
                        </a:rPr>
                        <a:t>TS-15</a:t>
                      </a:r>
                    </a:p>
                  </a:txBody>
                  <a:tcPr marL="4537" marR="4537" marT="4537"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-15</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Uploading patient datails page</a:t>
                      </a:r>
                    </a:p>
                  </a:txBody>
                  <a:tcPr marL="4537" marR="4537" marT="4537"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login into the application as a patient</a:t>
                      </a:r>
                    </a:p>
                  </a:txBody>
                  <a:tcPr marL="4537" marR="4537" marT="4537"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537" marR="4537" marT="4537"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patients-&gt;symtoms</a:t>
                      </a:r>
                    </a:p>
                  </a:txBody>
                  <a:tcPr marL="4537" marR="4537" marT="4537"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upload his previous medical documents and symtoms details</a:t>
                      </a:r>
                    </a:p>
                  </a:txBody>
                  <a:tcPr marL="4537" marR="4537" marT="4537" marB="0" anchor="b">
                    <a:lnL>
                      <a:noFill/>
                    </a:lnL>
                    <a:lnR>
                      <a:noFill/>
                    </a:lnR>
                    <a:lnT>
                      <a:noFill/>
                    </a:lnT>
                    <a:lnB>
                      <a:noFill/>
                    </a:lnB>
                    <a:solidFill>
                      <a:srgbClr val="F8CBAD"/>
                    </a:solidFill>
                  </a:tcPr>
                </a:tc>
                <a:tc>
                  <a:txBody>
                    <a:bodyPr/>
                    <a:lstStyle/>
                    <a:p>
                      <a:pPr algn="l" fontAlgn="b"/>
                      <a:r>
                        <a:rPr lang="en-IN" sz="1100" b="0" i="0" u="none" strike="noStrike" dirty="0">
                          <a:solidFill>
                            <a:srgbClr val="000000"/>
                          </a:solidFill>
                          <a:effectLst/>
                          <a:latin typeface="Calibri" panose="020F0502020204030204" pitchFamily="34" charset="0"/>
                        </a:rPr>
                        <a:t>PASS</a:t>
                      </a:r>
                    </a:p>
                  </a:txBody>
                  <a:tcPr marL="4537" marR="4537" marT="4537" marB="0" anchor="b">
                    <a:lnL>
                      <a:noFill/>
                    </a:lnL>
                    <a:lnR>
                      <a:noFill/>
                    </a:lnR>
                    <a:lnT>
                      <a:noFill/>
                    </a:lnT>
                    <a:lnB>
                      <a:noFill/>
                    </a:lnB>
                    <a:solidFill>
                      <a:srgbClr val="D6DCE4"/>
                    </a:solidFill>
                  </a:tcPr>
                </a:tc>
                <a:extLst>
                  <a:ext uri="{0D108BD9-81ED-4DB2-BD59-A6C34878D82A}">
                    <a16:rowId xmlns:a16="http://schemas.microsoft.com/office/drawing/2014/main" val="2480864263"/>
                  </a:ext>
                </a:extLst>
              </a:tr>
            </a:tbl>
          </a:graphicData>
        </a:graphic>
      </p:graphicFrame>
    </p:spTree>
    <p:extLst>
      <p:ext uri="{BB962C8B-B14F-4D97-AF65-F5344CB8AC3E}">
        <p14:creationId xmlns:p14="http://schemas.microsoft.com/office/powerpoint/2010/main" val="160683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723901" y="489709"/>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TEST CASES</a:t>
            </a:r>
          </a:p>
        </p:txBody>
      </p:sp>
      <p:sp>
        <p:nvSpPr>
          <p:cNvPr id="49" name="Freeform: Shape 4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a:pPr>
                <a:spcAft>
                  <a:spcPts val="600"/>
                </a:spcAft>
              </a:pPr>
              <a:t>25</a:t>
            </a:fld>
            <a:endParaRPr lang="en-US" sz="1000"/>
          </a:p>
        </p:txBody>
      </p:sp>
      <p:graphicFrame>
        <p:nvGraphicFramePr>
          <p:cNvPr id="6" name="Table 5">
            <a:extLst>
              <a:ext uri="{FF2B5EF4-FFF2-40B4-BE49-F238E27FC236}">
                <a16:creationId xmlns:a16="http://schemas.microsoft.com/office/drawing/2014/main" id="{A97FB709-0F37-6FB3-85A9-B5EA1496174F}"/>
              </a:ext>
            </a:extLst>
          </p:cNvPr>
          <p:cNvGraphicFramePr>
            <a:graphicFrameLocks noGrp="1"/>
          </p:cNvGraphicFramePr>
          <p:nvPr>
            <p:extLst>
              <p:ext uri="{D42A27DB-BD31-4B8C-83A1-F6EECF244321}">
                <p14:modId xmlns:p14="http://schemas.microsoft.com/office/powerpoint/2010/main" val="1028275605"/>
              </p:ext>
            </p:extLst>
          </p:nvPr>
        </p:nvGraphicFramePr>
        <p:xfrm>
          <a:off x="592491" y="2087020"/>
          <a:ext cx="11007018" cy="3736754"/>
        </p:xfrm>
        <a:graphic>
          <a:graphicData uri="http://schemas.openxmlformats.org/drawingml/2006/table">
            <a:tbl>
              <a:tblPr/>
              <a:tblGrid>
                <a:gridCol w="275782">
                  <a:extLst>
                    <a:ext uri="{9D8B030D-6E8A-4147-A177-3AD203B41FA5}">
                      <a16:colId xmlns:a16="http://schemas.microsoft.com/office/drawing/2014/main" val="3404652007"/>
                    </a:ext>
                  </a:extLst>
                </a:gridCol>
                <a:gridCol w="507773">
                  <a:extLst>
                    <a:ext uri="{9D8B030D-6E8A-4147-A177-3AD203B41FA5}">
                      <a16:colId xmlns:a16="http://schemas.microsoft.com/office/drawing/2014/main" val="3793439658"/>
                    </a:ext>
                  </a:extLst>
                </a:gridCol>
                <a:gridCol w="1758660">
                  <a:extLst>
                    <a:ext uri="{9D8B030D-6E8A-4147-A177-3AD203B41FA5}">
                      <a16:colId xmlns:a16="http://schemas.microsoft.com/office/drawing/2014/main" val="4033923633"/>
                    </a:ext>
                  </a:extLst>
                </a:gridCol>
                <a:gridCol w="1662153">
                  <a:extLst>
                    <a:ext uri="{9D8B030D-6E8A-4147-A177-3AD203B41FA5}">
                      <a16:colId xmlns:a16="http://schemas.microsoft.com/office/drawing/2014/main" val="1480157907"/>
                    </a:ext>
                  </a:extLst>
                </a:gridCol>
                <a:gridCol w="1608330">
                  <a:extLst>
                    <a:ext uri="{9D8B030D-6E8A-4147-A177-3AD203B41FA5}">
                      <a16:colId xmlns:a16="http://schemas.microsoft.com/office/drawing/2014/main" val="2454405902"/>
                    </a:ext>
                  </a:extLst>
                </a:gridCol>
                <a:gridCol w="1302104">
                  <a:extLst>
                    <a:ext uri="{9D8B030D-6E8A-4147-A177-3AD203B41FA5}">
                      <a16:colId xmlns:a16="http://schemas.microsoft.com/office/drawing/2014/main" val="429110591"/>
                    </a:ext>
                  </a:extLst>
                </a:gridCol>
                <a:gridCol w="3469816">
                  <a:extLst>
                    <a:ext uri="{9D8B030D-6E8A-4147-A177-3AD203B41FA5}">
                      <a16:colId xmlns:a16="http://schemas.microsoft.com/office/drawing/2014/main" val="3699749141"/>
                    </a:ext>
                  </a:extLst>
                </a:gridCol>
                <a:gridCol w="422400">
                  <a:extLst>
                    <a:ext uri="{9D8B030D-6E8A-4147-A177-3AD203B41FA5}">
                      <a16:colId xmlns:a16="http://schemas.microsoft.com/office/drawing/2014/main" val="1026007396"/>
                    </a:ext>
                  </a:extLst>
                </a:gridCol>
              </a:tblGrid>
              <a:tr h="395805">
                <a:tc>
                  <a:txBody>
                    <a:bodyPr/>
                    <a:lstStyle/>
                    <a:p>
                      <a:pPr algn="l" fontAlgn="b"/>
                      <a:r>
                        <a:rPr lang="en-IN" sz="1100" b="0" i="0" u="none" strike="noStrike">
                          <a:solidFill>
                            <a:srgbClr val="000000"/>
                          </a:solidFill>
                          <a:effectLst/>
                          <a:latin typeface="Calibri" panose="020F0502020204030204" pitchFamily="34" charset="0"/>
                        </a:rPr>
                        <a:t>TS-16</a:t>
                      </a:r>
                    </a:p>
                  </a:txBody>
                  <a:tcPr marL="4899" marR="4899" marT="4899"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-16</a:t>
                      </a:r>
                    </a:p>
                  </a:txBody>
                  <a:tcPr marL="4899" marR="4899" marT="4899" marB="0" anchor="b">
                    <a:lnL>
                      <a:noFill/>
                    </a:lnL>
                    <a:lnR>
                      <a:noFill/>
                    </a:lnR>
                    <a:lnT>
                      <a:noFill/>
                    </a:lnT>
                    <a:lnB>
                      <a:noFill/>
                    </a:lnB>
                    <a:solidFill>
                      <a:srgbClr val="C6E0B4"/>
                    </a:solidFill>
                  </a:tcPr>
                </a:tc>
                <a:tc>
                  <a:txBody>
                    <a:bodyPr/>
                    <a:lstStyle/>
                    <a:p>
                      <a:pPr algn="l" fontAlgn="b"/>
                      <a:r>
                        <a:rPr lang="en-US" sz="1100" b="0" i="0" u="none" strike="noStrike">
                          <a:solidFill>
                            <a:srgbClr val="000000"/>
                          </a:solidFill>
                          <a:effectLst/>
                          <a:latin typeface="Calibri" panose="020F0502020204030204" pitchFamily="34" charset="0"/>
                        </a:rPr>
                        <a:t>Loading  inventory supply details page</a:t>
                      </a:r>
                    </a:p>
                  </a:txBody>
                  <a:tcPr marL="4899" marR="4899" marT="4899"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logged into the application as inventor</a:t>
                      </a:r>
                    </a:p>
                  </a:txBody>
                  <a:tcPr marL="4899" marR="4899" marT="4899"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inventor-&gt;supply</a:t>
                      </a:r>
                    </a:p>
                  </a:txBody>
                  <a:tcPr marL="4899" marR="4899" marT="4899"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see all inventory supply details</a:t>
                      </a:r>
                    </a:p>
                  </a:txBody>
                  <a:tcPr marL="4899" marR="4899" marT="4899"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899" marR="4899" marT="4899" marB="0" anchor="b">
                    <a:lnL>
                      <a:noFill/>
                    </a:lnL>
                    <a:lnR>
                      <a:noFill/>
                    </a:lnR>
                    <a:lnT>
                      <a:noFill/>
                    </a:lnT>
                    <a:lnB>
                      <a:noFill/>
                    </a:lnB>
                    <a:solidFill>
                      <a:srgbClr val="D6DCE4"/>
                    </a:solidFill>
                  </a:tcPr>
                </a:tc>
                <a:extLst>
                  <a:ext uri="{0D108BD9-81ED-4DB2-BD59-A6C34878D82A}">
                    <a16:rowId xmlns:a16="http://schemas.microsoft.com/office/drawing/2014/main" val="3991007526"/>
                  </a:ext>
                </a:extLst>
              </a:tr>
              <a:tr h="395805">
                <a:tc>
                  <a:txBody>
                    <a:bodyPr/>
                    <a:lstStyle/>
                    <a:p>
                      <a:pPr algn="l" fontAlgn="b"/>
                      <a:r>
                        <a:rPr lang="en-IN" sz="1100" b="0" i="0" u="none" strike="noStrike">
                          <a:solidFill>
                            <a:srgbClr val="000000"/>
                          </a:solidFill>
                          <a:effectLst/>
                          <a:latin typeface="Calibri" panose="020F0502020204030204" pitchFamily="34" charset="0"/>
                        </a:rPr>
                        <a:t>TS-17</a:t>
                      </a:r>
                    </a:p>
                  </a:txBody>
                  <a:tcPr marL="4899" marR="4899" marT="4899"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-17</a:t>
                      </a:r>
                    </a:p>
                  </a:txBody>
                  <a:tcPr marL="4899" marR="4899" marT="4899" marB="0" anchor="b">
                    <a:lnL>
                      <a:noFill/>
                    </a:lnL>
                    <a:lnR>
                      <a:noFill/>
                    </a:lnR>
                    <a:lnT>
                      <a:noFill/>
                    </a:lnT>
                    <a:lnB>
                      <a:noFill/>
                    </a:lnB>
                    <a:solidFill>
                      <a:srgbClr val="C6E0B4"/>
                    </a:solidFill>
                  </a:tcPr>
                </a:tc>
                <a:tc>
                  <a:txBody>
                    <a:bodyPr/>
                    <a:lstStyle/>
                    <a:p>
                      <a:pPr algn="l" fontAlgn="b"/>
                      <a:r>
                        <a:rPr lang="en-US" sz="1100" b="0" i="0" u="none" strike="noStrike">
                          <a:solidFill>
                            <a:srgbClr val="000000"/>
                          </a:solidFill>
                          <a:effectLst/>
                          <a:latin typeface="Calibri" panose="020F0502020204030204" pitchFamily="34" charset="0"/>
                        </a:rPr>
                        <a:t>Loading  patients test sample data details page</a:t>
                      </a:r>
                    </a:p>
                  </a:txBody>
                  <a:tcPr marL="4899" marR="4899" marT="4899"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logged into the application as pathologist</a:t>
                      </a:r>
                    </a:p>
                  </a:txBody>
                  <a:tcPr marL="4899" marR="4899" marT="4899"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pathologist-&gt; sample test data</a:t>
                      </a:r>
                    </a:p>
                  </a:txBody>
                  <a:tcPr marL="4899" marR="4899" marT="4899"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see all patients test sample data for examining</a:t>
                      </a:r>
                    </a:p>
                  </a:txBody>
                  <a:tcPr marL="4899" marR="4899" marT="4899"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899" marR="4899" marT="4899" marB="0" anchor="b">
                    <a:lnL>
                      <a:noFill/>
                    </a:lnL>
                    <a:lnR>
                      <a:noFill/>
                    </a:lnR>
                    <a:lnT>
                      <a:noFill/>
                    </a:lnT>
                    <a:lnB>
                      <a:noFill/>
                    </a:lnB>
                    <a:solidFill>
                      <a:srgbClr val="D6DCE4"/>
                    </a:solidFill>
                  </a:tcPr>
                </a:tc>
                <a:extLst>
                  <a:ext uri="{0D108BD9-81ED-4DB2-BD59-A6C34878D82A}">
                    <a16:rowId xmlns:a16="http://schemas.microsoft.com/office/drawing/2014/main" val="1635213331"/>
                  </a:ext>
                </a:extLst>
              </a:tr>
              <a:tr h="395805">
                <a:tc>
                  <a:txBody>
                    <a:bodyPr/>
                    <a:lstStyle/>
                    <a:p>
                      <a:pPr algn="l" fontAlgn="b"/>
                      <a:r>
                        <a:rPr lang="en-IN" sz="1100" b="0" i="0" u="none" strike="noStrike">
                          <a:solidFill>
                            <a:srgbClr val="000000"/>
                          </a:solidFill>
                          <a:effectLst/>
                          <a:latin typeface="Calibri" panose="020F0502020204030204" pitchFamily="34" charset="0"/>
                        </a:rPr>
                        <a:t>TS-18</a:t>
                      </a:r>
                    </a:p>
                  </a:txBody>
                  <a:tcPr marL="4899" marR="4899" marT="4899"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-18</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navigate to billing section</a:t>
                      </a:r>
                    </a:p>
                  </a:txBody>
                  <a:tcPr marL="4899" marR="4899" marT="4899"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logged into the application as admin</a:t>
                      </a:r>
                    </a:p>
                  </a:txBody>
                  <a:tcPr marL="4899" marR="4899" marT="4899"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admin-&gt;bill</a:t>
                      </a:r>
                    </a:p>
                  </a:txBody>
                  <a:tcPr marL="4899" marR="4899" marT="4899"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navigate to billing section to check billing data accurate or not</a:t>
                      </a:r>
                    </a:p>
                  </a:txBody>
                  <a:tcPr marL="4899" marR="4899" marT="4899"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899" marR="4899" marT="4899" marB="0" anchor="b">
                    <a:lnL>
                      <a:noFill/>
                    </a:lnL>
                    <a:lnR>
                      <a:noFill/>
                    </a:lnR>
                    <a:lnT>
                      <a:noFill/>
                    </a:lnT>
                    <a:lnB>
                      <a:noFill/>
                    </a:lnB>
                    <a:solidFill>
                      <a:srgbClr val="D6DCE4"/>
                    </a:solidFill>
                  </a:tcPr>
                </a:tc>
                <a:extLst>
                  <a:ext uri="{0D108BD9-81ED-4DB2-BD59-A6C34878D82A}">
                    <a16:rowId xmlns:a16="http://schemas.microsoft.com/office/drawing/2014/main" val="2967608792"/>
                  </a:ext>
                </a:extLst>
              </a:tr>
              <a:tr h="395805">
                <a:tc>
                  <a:txBody>
                    <a:bodyPr/>
                    <a:lstStyle/>
                    <a:p>
                      <a:pPr algn="l" fontAlgn="b"/>
                      <a:r>
                        <a:rPr lang="en-IN" sz="1100" b="0" i="0" u="none" strike="noStrike">
                          <a:solidFill>
                            <a:srgbClr val="000000"/>
                          </a:solidFill>
                          <a:effectLst/>
                          <a:latin typeface="Calibri" panose="020F0502020204030204" pitchFamily="34" charset="0"/>
                        </a:rPr>
                        <a:t>TS-19</a:t>
                      </a:r>
                    </a:p>
                  </a:txBody>
                  <a:tcPr marL="4899" marR="4899" marT="4899"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-19</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editing profile data</a:t>
                      </a:r>
                    </a:p>
                  </a:txBody>
                  <a:tcPr marL="4899" marR="4899" marT="4899"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logged into the application as patient</a:t>
                      </a:r>
                    </a:p>
                  </a:txBody>
                  <a:tcPr marL="4899" marR="4899" marT="4899"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patient-&gt;profile</a:t>
                      </a:r>
                    </a:p>
                  </a:txBody>
                  <a:tcPr marL="4899" marR="4899" marT="4899"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edit and save his profile information</a:t>
                      </a:r>
                    </a:p>
                  </a:txBody>
                  <a:tcPr marL="4899" marR="4899" marT="4899"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899" marR="4899" marT="4899" marB="0" anchor="b">
                    <a:lnL>
                      <a:noFill/>
                    </a:lnL>
                    <a:lnR>
                      <a:noFill/>
                    </a:lnR>
                    <a:lnT>
                      <a:noFill/>
                    </a:lnT>
                    <a:lnB>
                      <a:noFill/>
                    </a:lnB>
                    <a:solidFill>
                      <a:srgbClr val="D6DCE4"/>
                    </a:solidFill>
                  </a:tcPr>
                </a:tc>
                <a:extLst>
                  <a:ext uri="{0D108BD9-81ED-4DB2-BD59-A6C34878D82A}">
                    <a16:rowId xmlns:a16="http://schemas.microsoft.com/office/drawing/2014/main" val="2373485976"/>
                  </a:ext>
                </a:extLst>
              </a:tr>
              <a:tr h="395805">
                <a:tc>
                  <a:txBody>
                    <a:bodyPr/>
                    <a:lstStyle/>
                    <a:p>
                      <a:pPr algn="l" fontAlgn="b"/>
                      <a:r>
                        <a:rPr lang="en-IN" sz="1100" b="0" i="0" u="none" strike="noStrike">
                          <a:solidFill>
                            <a:srgbClr val="000000"/>
                          </a:solidFill>
                          <a:effectLst/>
                          <a:latin typeface="Calibri" panose="020F0502020204030204" pitchFamily="34" charset="0"/>
                        </a:rPr>
                        <a:t>TS-20</a:t>
                      </a:r>
                    </a:p>
                  </a:txBody>
                  <a:tcPr marL="4899" marR="4899" marT="4899"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-20</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check room availability</a:t>
                      </a:r>
                    </a:p>
                  </a:txBody>
                  <a:tcPr marL="4899" marR="4899" marT="4899"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logged into the application as staff</a:t>
                      </a:r>
                    </a:p>
                  </a:txBody>
                  <a:tcPr marL="4899" marR="4899" marT="4899"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staff-&gt;rooms</a:t>
                      </a:r>
                    </a:p>
                  </a:txBody>
                  <a:tcPr marL="4899" marR="4899" marT="4899"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see the list of available room details</a:t>
                      </a:r>
                    </a:p>
                  </a:txBody>
                  <a:tcPr marL="4899" marR="4899" marT="4899"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899" marR="4899" marT="4899" marB="0" anchor="b">
                    <a:lnL>
                      <a:noFill/>
                    </a:lnL>
                    <a:lnR>
                      <a:noFill/>
                    </a:lnR>
                    <a:lnT>
                      <a:noFill/>
                    </a:lnT>
                    <a:lnB>
                      <a:noFill/>
                    </a:lnB>
                    <a:solidFill>
                      <a:srgbClr val="D6DCE4"/>
                    </a:solidFill>
                  </a:tcPr>
                </a:tc>
                <a:extLst>
                  <a:ext uri="{0D108BD9-81ED-4DB2-BD59-A6C34878D82A}">
                    <a16:rowId xmlns:a16="http://schemas.microsoft.com/office/drawing/2014/main" val="3099533151"/>
                  </a:ext>
                </a:extLst>
              </a:tr>
              <a:tr h="395805">
                <a:tc>
                  <a:txBody>
                    <a:bodyPr/>
                    <a:lstStyle/>
                    <a:p>
                      <a:pPr algn="l" fontAlgn="b"/>
                      <a:r>
                        <a:rPr lang="en-IN" sz="1100" b="0" i="0" u="none" strike="noStrike">
                          <a:solidFill>
                            <a:srgbClr val="000000"/>
                          </a:solidFill>
                          <a:effectLst/>
                          <a:latin typeface="Calibri" panose="020F0502020204030204" pitchFamily="34" charset="0"/>
                        </a:rPr>
                        <a:t>TS-21</a:t>
                      </a:r>
                    </a:p>
                  </a:txBody>
                  <a:tcPr marL="4899" marR="4899" marT="4899"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-21</a:t>
                      </a:r>
                    </a:p>
                  </a:txBody>
                  <a:tcPr marL="4899" marR="4899" marT="4899" marB="0" anchor="b">
                    <a:lnL>
                      <a:noFill/>
                    </a:lnL>
                    <a:lnR>
                      <a:noFill/>
                    </a:lnR>
                    <a:lnT>
                      <a:noFill/>
                    </a:lnT>
                    <a:lnB>
                      <a:noFill/>
                    </a:lnB>
                    <a:solidFill>
                      <a:srgbClr val="C6E0B4"/>
                    </a:solidFill>
                  </a:tcPr>
                </a:tc>
                <a:tc>
                  <a:txBody>
                    <a:bodyPr/>
                    <a:lstStyle/>
                    <a:p>
                      <a:pPr algn="l" fontAlgn="b"/>
                      <a:r>
                        <a:rPr lang="en-US" sz="1100" b="0" i="0" u="none" strike="noStrike">
                          <a:solidFill>
                            <a:srgbClr val="000000"/>
                          </a:solidFill>
                          <a:effectLst/>
                          <a:latin typeface="Calibri" panose="020F0502020204030204" pitchFamily="34" charset="0"/>
                        </a:rPr>
                        <a:t>assigning room to the specific doctor.</a:t>
                      </a:r>
                    </a:p>
                  </a:txBody>
                  <a:tcPr marL="4899" marR="4899" marT="4899"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logged into the application as staff</a:t>
                      </a:r>
                    </a:p>
                  </a:txBody>
                  <a:tcPr marL="4899" marR="4899" marT="4899"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staff-&gt;rooms-&gt;assign</a:t>
                      </a:r>
                    </a:p>
                  </a:txBody>
                  <a:tcPr marL="4899" marR="4899" marT="4899"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assign room to a doctor</a:t>
                      </a:r>
                    </a:p>
                  </a:txBody>
                  <a:tcPr marL="4899" marR="4899" marT="4899"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899" marR="4899" marT="4899" marB="0" anchor="b">
                    <a:lnL>
                      <a:noFill/>
                    </a:lnL>
                    <a:lnR>
                      <a:noFill/>
                    </a:lnR>
                    <a:lnT>
                      <a:noFill/>
                    </a:lnT>
                    <a:lnB>
                      <a:noFill/>
                    </a:lnB>
                    <a:solidFill>
                      <a:srgbClr val="D6DCE4"/>
                    </a:solidFill>
                  </a:tcPr>
                </a:tc>
                <a:extLst>
                  <a:ext uri="{0D108BD9-81ED-4DB2-BD59-A6C34878D82A}">
                    <a16:rowId xmlns:a16="http://schemas.microsoft.com/office/drawing/2014/main" val="3053666609"/>
                  </a:ext>
                </a:extLst>
              </a:tr>
              <a:tr h="395805">
                <a:tc>
                  <a:txBody>
                    <a:bodyPr/>
                    <a:lstStyle/>
                    <a:p>
                      <a:pPr algn="l" fontAlgn="b"/>
                      <a:r>
                        <a:rPr lang="en-IN" sz="1100" b="0" i="0" u="none" strike="noStrike">
                          <a:solidFill>
                            <a:srgbClr val="000000"/>
                          </a:solidFill>
                          <a:effectLst/>
                          <a:latin typeface="Calibri" panose="020F0502020204030204" pitchFamily="34" charset="0"/>
                        </a:rPr>
                        <a:t>TS-22</a:t>
                      </a:r>
                    </a:p>
                  </a:txBody>
                  <a:tcPr marL="4899" marR="4899" marT="4899"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-22</a:t>
                      </a:r>
                    </a:p>
                  </a:txBody>
                  <a:tcPr marL="4899" marR="4899" marT="4899" marB="0" anchor="b">
                    <a:lnL>
                      <a:noFill/>
                    </a:lnL>
                    <a:lnR>
                      <a:noFill/>
                    </a:lnR>
                    <a:lnT>
                      <a:noFill/>
                    </a:lnT>
                    <a:lnB>
                      <a:noFill/>
                    </a:lnB>
                    <a:solidFill>
                      <a:srgbClr val="C6E0B4"/>
                    </a:solidFill>
                  </a:tcPr>
                </a:tc>
                <a:tc>
                  <a:txBody>
                    <a:bodyPr/>
                    <a:lstStyle/>
                    <a:p>
                      <a:pPr algn="l" fontAlgn="b"/>
                      <a:r>
                        <a:rPr lang="en-US" sz="1100" b="0" i="0" u="none" strike="noStrike">
                          <a:solidFill>
                            <a:srgbClr val="000000"/>
                          </a:solidFill>
                          <a:effectLst/>
                          <a:latin typeface="Calibri" panose="020F0502020204030204" pitchFamily="34" charset="0"/>
                        </a:rPr>
                        <a:t>loading details of members in different departments</a:t>
                      </a:r>
                    </a:p>
                  </a:txBody>
                  <a:tcPr marL="4899" marR="4899" marT="4899"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logged into the application as staff</a:t>
                      </a:r>
                    </a:p>
                  </a:txBody>
                  <a:tcPr marL="4899" marR="4899" marT="4899"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staff-&gt;departments-&gt;profile</a:t>
                      </a:r>
                    </a:p>
                  </a:txBody>
                  <a:tcPr marL="4899" marR="4899" marT="4899"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the able see different department members details</a:t>
                      </a:r>
                    </a:p>
                  </a:txBody>
                  <a:tcPr marL="4899" marR="4899" marT="4899"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899" marR="4899" marT="4899" marB="0" anchor="b">
                    <a:lnL>
                      <a:noFill/>
                    </a:lnL>
                    <a:lnR>
                      <a:noFill/>
                    </a:lnR>
                    <a:lnT>
                      <a:noFill/>
                    </a:lnT>
                    <a:lnB>
                      <a:noFill/>
                    </a:lnB>
                    <a:solidFill>
                      <a:srgbClr val="D6DCE4"/>
                    </a:solidFill>
                  </a:tcPr>
                </a:tc>
                <a:extLst>
                  <a:ext uri="{0D108BD9-81ED-4DB2-BD59-A6C34878D82A}">
                    <a16:rowId xmlns:a16="http://schemas.microsoft.com/office/drawing/2014/main" val="3098506680"/>
                  </a:ext>
                </a:extLst>
              </a:tr>
              <a:tr h="395805">
                <a:tc>
                  <a:txBody>
                    <a:bodyPr/>
                    <a:lstStyle/>
                    <a:p>
                      <a:pPr algn="l" fontAlgn="b"/>
                      <a:r>
                        <a:rPr lang="en-IN" sz="1100" b="0" i="0" u="none" strike="noStrike">
                          <a:solidFill>
                            <a:srgbClr val="000000"/>
                          </a:solidFill>
                          <a:effectLst/>
                          <a:latin typeface="Calibri" panose="020F0502020204030204" pitchFamily="34" charset="0"/>
                        </a:rPr>
                        <a:t>TS-24</a:t>
                      </a:r>
                    </a:p>
                  </a:txBody>
                  <a:tcPr marL="4899" marR="4899" marT="4899"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-24</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Selecting insurance plan</a:t>
                      </a:r>
                    </a:p>
                  </a:txBody>
                  <a:tcPr marL="4899" marR="4899" marT="4899"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logged into the application as patient</a:t>
                      </a:r>
                    </a:p>
                  </a:txBody>
                  <a:tcPr marL="4899" marR="4899" marT="4899"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patient-&gt;insurance plan</a:t>
                      </a:r>
                    </a:p>
                  </a:txBody>
                  <a:tcPr marL="4899" marR="4899" marT="4899"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see all available insurance plans and select one of them</a:t>
                      </a:r>
                    </a:p>
                  </a:txBody>
                  <a:tcPr marL="4899" marR="4899" marT="4899" marB="0" anchor="b">
                    <a:lnL>
                      <a:noFill/>
                    </a:lnL>
                    <a:lnR>
                      <a:noFill/>
                    </a:lnR>
                    <a:lnT>
                      <a:noFill/>
                    </a:lnT>
                    <a:lnB>
                      <a:noFill/>
                    </a:lnB>
                    <a:solidFill>
                      <a:srgbClr val="F8CBAD"/>
                    </a:solidFill>
                  </a:tcPr>
                </a:tc>
                <a:tc>
                  <a:txBody>
                    <a:bodyPr/>
                    <a:lstStyle/>
                    <a:p>
                      <a:pPr algn="l" fontAlgn="b"/>
                      <a:r>
                        <a:rPr lang="en-IN" sz="1100" b="0" i="0" u="none" strike="noStrike">
                          <a:solidFill>
                            <a:srgbClr val="000000"/>
                          </a:solidFill>
                          <a:effectLst/>
                          <a:latin typeface="Calibri" panose="020F0502020204030204" pitchFamily="34" charset="0"/>
                        </a:rPr>
                        <a:t>PASS</a:t>
                      </a:r>
                    </a:p>
                  </a:txBody>
                  <a:tcPr marL="4899" marR="4899" marT="4899" marB="0" anchor="b">
                    <a:lnL>
                      <a:noFill/>
                    </a:lnL>
                    <a:lnR>
                      <a:noFill/>
                    </a:lnR>
                    <a:lnT>
                      <a:noFill/>
                    </a:lnT>
                    <a:lnB>
                      <a:noFill/>
                    </a:lnB>
                    <a:solidFill>
                      <a:srgbClr val="D6DCE4"/>
                    </a:solidFill>
                  </a:tcPr>
                </a:tc>
                <a:extLst>
                  <a:ext uri="{0D108BD9-81ED-4DB2-BD59-A6C34878D82A}">
                    <a16:rowId xmlns:a16="http://schemas.microsoft.com/office/drawing/2014/main" val="2011662942"/>
                  </a:ext>
                </a:extLst>
              </a:tr>
              <a:tr h="570314">
                <a:tc>
                  <a:txBody>
                    <a:bodyPr/>
                    <a:lstStyle/>
                    <a:p>
                      <a:pPr algn="l" fontAlgn="b"/>
                      <a:r>
                        <a:rPr lang="en-IN" sz="1100" b="0" i="0" u="none" strike="noStrike">
                          <a:solidFill>
                            <a:srgbClr val="000000"/>
                          </a:solidFill>
                          <a:effectLst/>
                          <a:latin typeface="Calibri" panose="020F0502020204030204" pitchFamily="34" charset="0"/>
                        </a:rPr>
                        <a:t>TS-25</a:t>
                      </a:r>
                    </a:p>
                  </a:txBody>
                  <a:tcPr marL="4899" marR="4899" marT="4899" marB="0" anchor="b">
                    <a:lnL>
                      <a:noFill/>
                    </a:lnL>
                    <a:lnR>
                      <a:noFill/>
                    </a:lnR>
                    <a:lnT>
                      <a:noFill/>
                    </a:lnT>
                    <a:lnB>
                      <a:noFill/>
                    </a:lnB>
                    <a:solidFill>
                      <a:srgbClr val="FFE699"/>
                    </a:solidFill>
                  </a:tcPr>
                </a:tc>
                <a:tc>
                  <a:txBody>
                    <a:bodyPr/>
                    <a:lstStyle/>
                    <a:p>
                      <a:pPr algn="l" fontAlgn="b"/>
                      <a:r>
                        <a:rPr lang="en-IN" sz="1100" b="0" i="0" u="none" strike="noStrike">
                          <a:solidFill>
                            <a:srgbClr val="000000"/>
                          </a:solidFill>
                          <a:effectLst/>
                          <a:latin typeface="Calibri" panose="020F0502020204030204" pitchFamily="34" charset="0"/>
                        </a:rPr>
                        <a:t>CURA -25</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loading quick registration form</a:t>
                      </a:r>
                    </a:p>
                  </a:txBody>
                  <a:tcPr marL="4899" marR="4899" marT="4899" marB="0" anchor="b">
                    <a:lnL>
                      <a:noFill/>
                    </a:lnL>
                    <a:lnR>
                      <a:noFill/>
                    </a:lnR>
                    <a:lnT>
                      <a:noFill/>
                    </a:lnT>
                    <a:lnB>
                      <a:noFill/>
                    </a:lnB>
                    <a:solidFill>
                      <a:srgbClr val="E7E6E6"/>
                    </a:solidFill>
                  </a:tcPr>
                </a:tc>
                <a:tc>
                  <a:txBody>
                    <a:bodyPr/>
                    <a:lstStyle/>
                    <a:p>
                      <a:pPr algn="l" fontAlgn="b"/>
                      <a:r>
                        <a:rPr lang="en-US" sz="1100" b="0" i="0" u="none" strike="noStrike">
                          <a:solidFill>
                            <a:srgbClr val="000000"/>
                          </a:solidFill>
                          <a:effectLst/>
                          <a:latin typeface="Calibri" panose="020F0502020204030204" pitchFamily="34" charset="0"/>
                        </a:rPr>
                        <a:t>User logged into the application as patient</a:t>
                      </a:r>
                    </a:p>
                  </a:txBody>
                  <a:tcPr marL="4899" marR="4899" marT="4899" marB="0" anchor="b">
                    <a:lnL>
                      <a:noFill/>
                    </a:lnL>
                    <a:lnR>
                      <a:noFill/>
                    </a:lnR>
                    <a:lnT>
                      <a:noFill/>
                    </a:lnT>
                    <a:lnB>
                      <a:noFill/>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Email:- aabc@gmail.com pwd:- abc</a:t>
                      </a:r>
                    </a:p>
                  </a:txBody>
                  <a:tcPr marL="4899" marR="4899" marT="4899" marB="0" anchor="b">
                    <a:lnL>
                      <a:noFill/>
                    </a:lnL>
                    <a:lnR>
                      <a:noFill/>
                    </a:lnR>
                    <a:lnT>
                      <a:noFill/>
                    </a:lnT>
                    <a:lnB>
                      <a:noFill/>
                    </a:lnB>
                    <a:solidFill>
                      <a:srgbClr val="C6E0B4"/>
                    </a:solidFill>
                  </a:tcPr>
                </a:tc>
                <a:tc>
                  <a:txBody>
                    <a:bodyPr/>
                    <a:lstStyle/>
                    <a:p>
                      <a:pPr algn="l" fontAlgn="b"/>
                      <a:r>
                        <a:rPr lang="en-IN" sz="1100" b="0" i="0" u="none" strike="noStrike">
                          <a:solidFill>
                            <a:srgbClr val="000000"/>
                          </a:solidFill>
                          <a:effectLst/>
                          <a:latin typeface="Calibri" panose="020F0502020204030204" pitchFamily="34" charset="0"/>
                        </a:rPr>
                        <a:t>patient-&gt;check box-&gt;min registration form</a:t>
                      </a:r>
                    </a:p>
                  </a:txBody>
                  <a:tcPr marL="4899" marR="4899" marT="4899" marB="0" anchor="b">
                    <a:lnL>
                      <a:noFill/>
                    </a:lnL>
                    <a:lnR>
                      <a:noFill/>
                    </a:lnR>
                    <a:lnT>
                      <a:noFill/>
                    </a:lnT>
                    <a:lnB>
                      <a:noFill/>
                    </a:lnB>
                    <a:solidFill>
                      <a:srgbClr val="BDD7EE"/>
                    </a:solidFill>
                  </a:tcPr>
                </a:tc>
                <a:tc>
                  <a:txBody>
                    <a:bodyPr/>
                    <a:lstStyle/>
                    <a:p>
                      <a:pPr algn="l" fontAlgn="b"/>
                      <a:r>
                        <a:rPr lang="en-US" sz="1100" b="0" i="0" u="none" strike="noStrike">
                          <a:solidFill>
                            <a:srgbClr val="000000"/>
                          </a:solidFill>
                          <a:effectLst/>
                          <a:latin typeface="Calibri" panose="020F0502020204030204" pitchFamily="34" charset="0"/>
                        </a:rPr>
                        <a:t>User should be able to click check box and should taken to minimal information registration form</a:t>
                      </a:r>
                    </a:p>
                  </a:txBody>
                  <a:tcPr marL="4899" marR="4899" marT="4899" marB="0" anchor="b">
                    <a:lnL>
                      <a:noFill/>
                    </a:lnL>
                    <a:lnR>
                      <a:noFill/>
                    </a:lnR>
                    <a:lnT>
                      <a:noFill/>
                    </a:lnT>
                    <a:lnB>
                      <a:noFill/>
                    </a:lnB>
                    <a:solidFill>
                      <a:srgbClr val="F8CBAD"/>
                    </a:solidFill>
                  </a:tcPr>
                </a:tc>
                <a:tc>
                  <a:txBody>
                    <a:bodyPr/>
                    <a:lstStyle/>
                    <a:p>
                      <a:pPr algn="l" fontAlgn="b"/>
                      <a:r>
                        <a:rPr lang="en-IN" sz="1100" b="0" i="0" u="none" strike="noStrike" dirty="0">
                          <a:solidFill>
                            <a:srgbClr val="000000"/>
                          </a:solidFill>
                          <a:effectLst/>
                          <a:latin typeface="Calibri" panose="020F0502020204030204" pitchFamily="34" charset="0"/>
                        </a:rPr>
                        <a:t>PASS</a:t>
                      </a:r>
                    </a:p>
                  </a:txBody>
                  <a:tcPr marL="4899" marR="4899" marT="4899" marB="0" anchor="b">
                    <a:lnL>
                      <a:noFill/>
                    </a:lnL>
                    <a:lnR>
                      <a:noFill/>
                    </a:lnR>
                    <a:lnT>
                      <a:noFill/>
                    </a:lnT>
                    <a:lnB>
                      <a:noFill/>
                    </a:lnB>
                    <a:solidFill>
                      <a:srgbClr val="D6DCE4"/>
                    </a:solidFill>
                  </a:tcPr>
                </a:tc>
                <a:extLst>
                  <a:ext uri="{0D108BD9-81ED-4DB2-BD59-A6C34878D82A}">
                    <a16:rowId xmlns:a16="http://schemas.microsoft.com/office/drawing/2014/main" val="2002522015"/>
                  </a:ext>
                </a:extLst>
              </a:tr>
            </a:tbl>
          </a:graphicData>
        </a:graphic>
      </p:graphicFrame>
    </p:spTree>
    <p:extLst>
      <p:ext uri="{BB962C8B-B14F-4D97-AF65-F5344CB8AC3E}">
        <p14:creationId xmlns:p14="http://schemas.microsoft.com/office/powerpoint/2010/main" val="154674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3">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5">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53" name="Freeform: Shape 57">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smtClean="0"/>
              <a:pPr>
                <a:spcAft>
                  <a:spcPts val="600"/>
                </a:spcAft>
              </a:pPr>
              <a:t>26</a:t>
            </a:fld>
            <a:endParaRPr lang="en-US" sz="1000" dirty="0"/>
          </a:p>
        </p:txBody>
      </p:sp>
      <p:sp>
        <p:nvSpPr>
          <p:cNvPr id="13" name="Title 2">
            <a:extLst>
              <a:ext uri="{FF2B5EF4-FFF2-40B4-BE49-F238E27FC236}">
                <a16:creationId xmlns:a16="http://schemas.microsoft.com/office/drawing/2014/main" id="{984B13CE-34D5-AA42-612C-404A1BDEAC4E}"/>
              </a:ext>
            </a:extLst>
          </p:cNvPr>
          <p:cNvSpPr>
            <a:spLocks noGrp="1"/>
          </p:cNvSpPr>
          <p:nvPr/>
        </p:nvSpPr>
        <p:spPr>
          <a:xfrm>
            <a:off x="919119" y="8609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Stories</a:t>
            </a:r>
            <a:endParaRPr lang="en-IN" dirty="0"/>
          </a:p>
        </p:txBody>
      </p:sp>
      <p:sp>
        <p:nvSpPr>
          <p:cNvPr id="14" name="Text Placeholder 5">
            <a:extLst>
              <a:ext uri="{FF2B5EF4-FFF2-40B4-BE49-F238E27FC236}">
                <a16:creationId xmlns:a16="http://schemas.microsoft.com/office/drawing/2014/main" id="{3A4C2ED5-B728-1AF1-6B9D-392D8456C53F}"/>
              </a:ext>
            </a:extLst>
          </p:cNvPr>
          <p:cNvSpPr>
            <a:spLocks noGrp="1"/>
          </p:cNvSpPr>
          <p:nvPr/>
        </p:nvSpPr>
        <p:spPr>
          <a:xfrm>
            <a:off x="1051337" y="2106535"/>
            <a:ext cx="4764764" cy="692494"/>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b="1" dirty="0"/>
              <a:t>Completed </a:t>
            </a:r>
            <a:endParaRPr lang="en-IN" b="1" dirty="0"/>
          </a:p>
        </p:txBody>
      </p:sp>
      <p:sp>
        <p:nvSpPr>
          <p:cNvPr id="15" name="Content Placeholder 3">
            <a:extLst>
              <a:ext uri="{FF2B5EF4-FFF2-40B4-BE49-F238E27FC236}">
                <a16:creationId xmlns:a16="http://schemas.microsoft.com/office/drawing/2014/main" id="{9EEE616A-C3A6-A7B1-DD3A-B8325820C5F0}"/>
              </a:ext>
            </a:extLst>
          </p:cNvPr>
          <p:cNvSpPr>
            <a:spLocks noGrp="1"/>
          </p:cNvSpPr>
          <p:nvPr/>
        </p:nvSpPr>
        <p:spPr>
          <a:xfrm>
            <a:off x="1051337" y="2953485"/>
            <a:ext cx="4764764" cy="304353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effectLst/>
                <a:latin typeface="Adobe Heiti Std R" panose="020B0400000000000000" pitchFamily="34" charset="-128"/>
                <a:ea typeface="Adobe Heiti Std R" panose="020B0400000000000000" pitchFamily="34" charset="-128"/>
              </a:rPr>
              <a:t>As a patient, I want to register and sign in successfully, so that I can store all my account details.</a:t>
            </a:r>
          </a:p>
          <a:p>
            <a:r>
              <a:rPr lang="en-US" dirty="0">
                <a:effectLst/>
                <a:latin typeface="Adobe Heiti Std R" panose="020B0400000000000000" pitchFamily="34" charset="-128"/>
                <a:ea typeface="Adobe Heiti Std R" panose="020B0400000000000000" pitchFamily="34" charset="-128"/>
              </a:rPr>
              <a:t>As a patient, I want to book an appointment.</a:t>
            </a:r>
          </a:p>
          <a:p>
            <a:r>
              <a:rPr lang="en-US" dirty="0">
                <a:effectLst/>
                <a:latin typeface="Adobe Heiti Std R" panose="020B0400000000000000" pitchFamily="34" charset="-128"/>
                <a:ea typeface="Adobe Heiti Std R" panose="020B0400000000000000" pitchFamily="34" charset="-128"/>
              </a:rPr>
              <a:t>As a doctor, I want to go-through the appointments list.</a:t>
            </a:r>
            <a:endParaRPr lang="en-IN" dirty="0">
              <a:effectLst/>
              <a:latin typeface="Adobe Heiti Std R" panose="020B0400000000000000" pitchFamily="34" charset="-128"/>
              <a:ea typeface="Adobe Heiti Std R" panose="020B0400000000000000" pitchFamily="34" charset="-128"/>
            </a:endParaRPr>
          </a:p>
        </p:txBody>
      </p:sp>
      <p:sp>
        <p:nvSpPr>
          <p:cNvPr id="16" name="Text Placeholder 6">
            <a:extLst>
              <a:ext uri="{FF2B5EF4-FFF2-40B4-BE49-F238E27FC236}">
                <a16:creationId xmlns:a16="http://schemas.microsoft.com/office/drawing/2014/main" id="{5681AB6F-85C3-D0FB-1AB3-E3831C1EC1AE}"/>
              </a:ext>
            </a:extLst>
          </p:cNvPr>
          <p:cNvSpPr>
            <a:spLocks noGrp="1"/>
          </p:cNvSpPr>
          <p:nvPr/>
        </p:nvSpPr>
        <p:spPr>
          <a:xfrm>
            <a:off x="6368490" y="2106534"/>
            <a:ext cx="4779582" cy="692495"/>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b="1" dirty="0"/>
              <a:t>Incomplete</a:t>
            </a:r>
            <a:endParaRPr lang="en-IN" b="1" dirty="0"/>
          </a:p>
        </p:txBody>
      </p:sp>
      <p:sp>
        <p:nvSpPr>
          <p:cNvPr id="17" name="Content Placeholder 7">
            <a:extLst>
              <a:ext uri="{FF2B5EF4-FFF2-40B4-BE49-F238E27FC236}">
                <a16:creationId xmlns:a16="http://schemas.microsoft.com/office/drawing/2014/main" id="{99C182F4-4157-A28C-DEF9-7E5E3DCC5555}"/>
              </a:ext>
            </a:extLst>
          </p:cNvPr>
          <p:cNvSpPr>
            <a:spLocks noGrp="1"/>
          </p:cNvSpPr>
          <p:nvPr/>
        </p:nvSpPr>
        <p:spPr>
          <a:xfrm>
            <a:off x="6368491" y="2953485"/>
            <a:ext cx="4779581" cy="304353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800" cap="none" spc="0" dirty="0">
                <a:solidFill>
                  <a:schemeClr val="tx1"/>
                </a:solidFill>
                <a:latin typeface="Adobe Heiti Std R" panose="020B0400000000000000" pitchFamily="34" charset="-128"/>
                <a:ea typeface="Adobe Heiti Std R" panose="020B0400000000000000" pitchFamily="34" charset="-128"/>
              </a:rPr>
              <a:t>As an Inventor, I want to know whether the supplies are as per the requirement or no, so that I can re-stock them.</a:t>
            </a:r>
          </a:p>
          <a:p>
            <a:pPr marL="0" algn="l" rtl="0" eaLnBrk="1" fontAlgn="t" latinLnBrk="0" hangingPunct="1">
              <a:spcBef>
                <a:spcPts val="0"/>
              </a:spcBef>
              <a:spcAft>
                <a:spcPts val="0"/>
              </a:spcAft>
            </a:pPr>
            <a:r>
              <a:rPr lang="en-US" sz="1800" i="0" u="none" strike="noStrike" kern="1200" spc="0" dirty="0">
                <a:solidFill>
                  <a:srgbClr val="000000"/>
                </a:solidFill>
                <a:effectLst/>
                <a:latin typeface="Adobe Heiti Std R" panose="020B0400000000000000" pitchFamily="34" charset="-128"/>
                <a:ea typeface="Adobe Heiti Std R" panose="020B0400000000000000" pitchFamily="34" charset="-128"/>
              </a:rPr>
              <a:t>As an Admin, I want to navigate to the     billing section to check whether the bills produced are accurate or not.</a:t>
            </a:r>
            <a:endParaRPr lang="en-IN" sz="1800" i="0" u="none" strike="noStrike" dirty="0">
              <a:effectLst/>
              <a:latin typeface="Adobe Heiti Std R" panose="020B0400000000000000" pitchFamily="34" charset="-128"/>
              <a:ea typeface="Adobe Heiti Std R" panose="020B0400000000000000" pitchFamily="34" charset="-128"/>
            </a:endParaRPr>
          </a:p>
          <a:p>
            <a:pPr marL="0" algn="l" rtl="0" eaLnBrk="1" fontAlgn="t" latinLnBrk="0" hangingPunct="1">
              <a:spcBef>
                <a:spcPts val="0"/>
              </a:spcBef>
              <a:spcAft>
                <a:spcPts val="0"/>
              </a:spcAft>
            </a:pPr>
            <a:r>
              <a:rPr lang="en-US" sz="1800" i="0" u="none" strike="noStrike" kern="1200" spc="0" dirty="0">
                <a:solidFill>
                  <a:srgbClr val="000000"/>
                </a:solidFill>
                <a:effectLst/>
                <a:latin typeface="Adobe Heiti Std R" panose="020B0400000000000000" pitchFamily="34" charset="-128"/>
                <a:ea typeface="Adobe Heiti Std R" panose="020B0400000000000000" pitchFamily="34" charset="-128"/>
              </a:rPr>
              <a:t>As a Staff, I want to check room availability and manage rooms according to requirements.</a:t>
            </a:r>
            <a:endParaRPr lang="en-IN" sz="1800" i="0" u="none" strike="noStrike" dirty="0">
              <a:effectLst/>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675392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7" name="Freeform: Shape 26">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157D89F6-669B-A2FF-FCDC-7E6CFB437121}"/>
              </a:ext>
            </a:extLst>
          </p:cNvPr>
          <p:cNvSpPr>
            <a:spLocks noGrp="1"/>
          </p:cNvSpPr>
          <p:nvPr>
            <p:ph type="ftr" sz="quarter" idx="11"/>
          </p:nvPr>
        </p:nvSpPr>
        <p:spPr>
          <a:xfrm>
            <a:off x="321733" y="5991225"/>
            <a:ext cx="2568811" cy="365125"/>
          </a:xfrm>
        </p:spPr>
        <p:txBody>
          <a:bodyPr vert="horz" lIns="91440" tIns="45720" rIns="91440" bIns="45720" rtlCol="0" anchor="ctr">
            <a:normAutofit/>
          </a:bodyPr>
          <a:lstStyle/>
          <a:p>
            <a:pPr algn="l">
              <a:spcAft>
                <a:spcPts val="600"/>
              </a:spcAft>
            </a:pPr>
            <a:r>
              <a:rPr lang="en-US" sz="1200" kern="1200">
                <a:solidFill>
                  <a:srgbClr val="FFFFFF"/>
                </a:solidFill>
                <a:latin typeface="+mn-lt"/>
                <a:ea typeface="+mn-ea"/>
                <a:cs typeface="+mn-cs"/>
              </a:rPr>
              <a:t>CURA</a:t>
            </a:r>
          </a:p>
        </p:txBody>
      </p:sp>
      <p:sp>
        <p:nvSpPr>
          <p:cNvPr id="5" name="Slide Number Placeholder 4">
            <a:extLst>
              <a:ext uri="{FF2B5EF4-FFF2-40B4-BE49-F238E27FC236}">
                <a16:creationId xmlns:a16="http://schemas.microsoft.com/office/drawing/2014/main" id="{624B1452-00E3-7405-CA18-31F4EEDAFAB4}"/>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A49DFD55-3C28-40EF-9E31-A92D2E4017FF}" type="slidenum">
              <a:rPr lang="en-US" sz="1200">
                <a:solidFill>
                  <a:srgbClr val="FFFFFF"/>
                </a:solidFill>
              </a:rPr>
              <a:pPr algn="l">
                <a:spcAft>
                  <a:spcPts val="600"/>
                </a:spcAft>
              </a:pPr>
              <a:t>27</a:t>
            </a:fld>
            <a:endParaRPr lang="en-US" sz="1200">
              <a:solidFill>
                <a:srgbClr val="FFFFFF"/>
              </a:solidFill>
            </a:endParaRPr>
          </a:p>
        </p:txBody>
      </p:sp>
      <p:sp>
        <p:nvSpPr>
          <p:cNvPr id="29" name="Freeform: Shape 28">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 name="Title 7">
            <a:extLst>
              <a:ext uri="{FF2B5EF4-FFF2-40B4-BE49-F238E27FC236}">
                <a16:creationId xmlns:a16="http://schemas.microsoft.com/office/drawing/2014/main" id="{D14C8837-88F6-E55C-8396-60291048568B}"/>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METRICS</a:t>
            </a:r>
          </a:p>
        </p:txBody>
      </p:sp>
      <p:sp>
        <p:nvSpPr>
          <p:cNvPr id="31" name="Freeform: Shape 30">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51230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01E566-379E-C949-4274-BF26E50E773B}"/>
              </a:ext>
            </a:extLst>
          </p:cNvPr>
          <p:cNvSpPr txBox="1"/>
          <p:nvPr/>
        </p:nvSpPr>
        <p:spPr>
          <a:xfrm>
            <a:off x="7041856" y="2944090"/>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endParaRPr lang="en-US" sz="5000" kern="1200">
              <a:solidFill>
                <a:schemeClr val="tx1"/>
              </a:solidFill>
              <a:latin typeface="+mj-lt"/>
              <a:ea typeface="+mj-ea"/>
              <a:cs typeface="+mj-cs"/>
            </a:endParaRPr>
          </a:p>
          <a:p>
            <a:pPr>
              <a:lnSpc>
                <a:spcPct val="90000"/>
              </a:lnSpc>
              <a:spcBef>
                <a:spcPct val="0"/>
              </a:spcBef>
              <a:spcAft>
                <a:spcPts val="600"/>
              </a:spcAft>
            </a:pPr>
            <a:r>
              <a:rPr lang="en-US" sz="5000" kern="1200">
                <a:solidFill>
                  <a:schemeClr val="tx1"/>
                </a:solidFill>
                <a:latin typeface="+mj-lt"/>
                <a:ea typeface="+mj-ea"/>
                <a:cs typeface="+mj-cs"/>
              </a:rPr>
              <a:t>Team Velocity</a:t>
            </a:r>
          </a:p>
        </p:txBody>
      </p:sp>
      <p:sp>
        <p:nvSpPr>
          <p:cNvPr id="51" name="Rectangle 5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56" name="Rectangle 5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9C6ACF65-6225-0BA5-7A6F-10CE719A9549}"/>
              </a:ext>
            </a:extLst>
          </p:cNvPr>
          <p:cNvSpPr>
            <a:spLocks noGrp="1"/>
          </p:cNvSpPr>
          <p:nvPr>
            <p:ph type="ftr" sz="quarter" idx="11"/>
          </p:nvPr>
        </p:nvSpPr>
        <p:spPr>
          <a:xfrm>
            <a:off x="1953491" y="6492240"/>
            <a:ext cx="3790604" cy="365125"/>
          </a:xfrm>
        </p:spPr>
        <p:txBody>
          <a:bodyPr vert="horz" lIns="91440" tIns="45720" rIns="91440" bIns="45720" rtlCol="0" anchor="ctr">
            <a:normAutofit/>
          </a:bodyPr>
          <a:lstStyle/>
          <a:p>
            <a:pPr algn="l">
              <a:spcAft>
                <a:spcPts val="600"/>
              </a:spcAft>
            </a:pPr>
            <a:r>
              <a:rPr lang="en-US" sz="12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5A5ED042-3114-46AD-442A-BD3D656D1088}"/>
              </a:ext>
            </a:extLst>
          </p:cNvPr>
          <p:cNvSpPr>
            <a:spLocks noGrp="1"/>
          </p:cNvSpPr>
          <p:nvPr>
            <p:ph type="sldNum" sz="quarter" idx="12"/>
          </p:nvPr>
        </p:nvSpPr>
        <p:spPr>
          <a:xfrm>
            <a:off x="10050086" y="6492240"/>
            <a:ext cx="1303713"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28</a:t>
            </a:fld>
            <a:endParaRPr lang="en-US" sz="1200"/>
          </a:p>
        </p:txBody>
      </p:sp>
      <p:graphicFrame>
        <p:nvGraphicFramePr>
          <p:cNvPr id="6" name="Chart 5">
            <a:extLst>
              <a:ext uri="{FF2B5EF4-FFF2-40B4-BE49-F238E27FC236}">
                <a16:creationId xmlns:a16="http://schemas.microsoft.com/office/drawing/2014/main" id="{C66C081D-64B7-3F8E-EAEF-4346DD1E5E1C}"/>
              </a:ext>
            </a:extLst>
          </p:cNvPr>
          <p:cNvGraphicFramePr>
            <a:graphicFrameLocks/>
          </p:cNvGraphicFramePr>
          <p:nvPr>
            <p:extLst>
              <p:ext uri="{D42A27DB-BD31-4B8C-83A1-F6EECF244321}">
                <p14:modId xmlns:p14="http://schemas.microsoft.com/office/powerpoint/2010/main" val="268450558"/>
              </p:ext>
            </p:extLst>
          </p:nvPr>
        </p:nvGraphicFramePr>
        <p:xfrm>
          <a:off x="733507" y="666728"/>
          <a:ext cx="5536001" cy="54657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37230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01E566-379E-C949-4274-BF26E50E773B}"/>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endParaRPr lang="en-US" sz="5000" kern="1200" dirty="0">
              <a:solidFill>
                <a:schemeClr val="tx1"/>
              </a:solidFill>
              <a:latin typeface="+mj-lt"/>
              <a:ea typeface="+mj-ea"/>
              <a:cs typeface="+mj-cs"/>
            </a:endParaRPr>
          </a:p>
          <a:p>
            <a:pPr>
              <a:lnSpc>
                <a:spcPct val="90000"/>
              </a:lnSpc>
              <a:spcBef>
                <a:spcPct val="0"/>
              </a:spcBef>
              <a:spcAft>
                <a:spcPts val="600"/>
              </a:spcAft>
            </a:pPr>
            <a:r>
              <a:rPr lang="en-US" sz="5000" kern="1200" dirty="0">
                <a:solidFill>
                  <a:schemeClr val="tx1"/>
                </a:solidFill>
                <a:latin typeface="+mj-lt"/>
                <a:ea typeface="+mj-ea"/>
                <a:cs typeface="+mj-cs"/>
              </a:rPr>
              <a:t>Team History Velocity</a:t>
            </a:r>
          </a:p>
        </p:txBody>
      </p:sp>
      <p:grpSp>
        <p:nvGrpSpPr>
          <p:cNvPr id="65" name="Group 6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66" name="Rectangle 6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C6ACF65-6225-0BA5-7A6F-10CE719A9549}"/>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algn="l">
              <a:spcAft>
                <a:spcPts val="600"/>
              </a:spcAft>
            </a:pPr>
            <a:r>
              <a:rPr lang="en-US" sz="12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5A5ED042-3114-46AD-442A-BD3D656D1088}"/>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29</a:t>
            </a:fld>
            <a:endParaRPr lang="en-US" sz="1200"/>
          </a:p>
        </p:txBody>
      </p:sp>
      <p:graphicFrame>
        <p:nvGraphicFramePr>
          <p:cNvPr id="2" name="Chart 1">
            <a:extLst>
              <a:ext uri="{FF2B5EF4-FFF2-40B4-BE49-F238E27FC236}">
                <a16:creationId xmlns:a16="http://schemas.microsoft.com/office/drawing/2014/main" id="{1E261BEF-0312-AC97-C700-3D0BA7840187}"/>
              </a:ext>
            </a:extLst>
          </p:cNvPr>
          <p:cNvGraphicFramePr>
            <a:graphicFrameLocks/>
          </p:cNvGraphicFramePr>
          <p:nvPr>
            <p:extLst>
              <p:ext uri="{D42A27DB-BD31-4B8C-83A1-F6EECF244321}">
                <p14:modId xmlns:p14="http://schemas.microsoft.com/office/powerpoint/2010/main" val="2209388524"/>
              </p:ext>
            </p:extLst>
          </p:nvPr>
        </p:nvGraphicFramePr>
        <p:xfrm>
          <a:off x="5922492" y="666728"/>
          <a:ext cx="5536001" cy="54657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3752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4582584" y="500592"/>
            <a:ext cx="4440766" cy="3090863"/>
          </a:xfrm>
        </p:spPr>
        <p:txBody>
          <a:bodyPr vert="horz" lIns="91440" tIns="45720" rIns="91440" bIns="45720" rtlCol="0" anchor="t">
            <a:normAutofit lnSpcReduction="10000"/>
          </a:bodyPr>
          <a:lstStyle/>
          <a:p>
            <a:pPr marL="285750" indent="-285750">
              <a:buFont typeface="Wingdings" panose="020B0604020202020204" pitchFamily="34" charset="0"/>
              <a:buChar char="Ø"/>
            </a:pPr>
            <a:r>
              <a:rPr lang="en-US" dirty="0"/>
              <a:t>Improvements from Professor Feedback</a:t>
            </a:r>
          </a:p>
          <a:p>
            <a:pPr marL="285750" indent="-285750">
              <a:buFont typeface="Wingdings" panose="020B0604020202020204" pitchFamily="34" charset="0"/>
              <a:buChar char="Ø"/>
            </a:pPr>
            <a:r>
              <a:rPr lang="en-US" dirty="0"/>
              <a:t>Team Member Roles and Responsibilities</a:t>
            </a:r>
          </a:p>
          <a:p>
            <a:pPr marL="285750" indent="-285750">
              <a:buFont typeface="Wingdings" panose="020B0604020202020204" pitchFamily="34" charset="0"/>
              <a:buChar char="Ø"/>
            </a:pPr>
            <a:r>
              <a:rPr lang="en-US" dirty="0"/>
              <a:t>Problem Statement</a:t>
            </a:r>
          </a:p>
          <a:p>
            <a:pPr marL="285750" indent="-285750">
              <a:buFont typeface="Wingdings" panose="020B0604020202020204" pitchFamily="34" charset="0"/>
              <a:buChar char="Ø"/>
            </a:pPr>
            <a:r>
              <a:rPr lang="en-US" dirty="0"/>
              <a:t>Project description </a:t>
            </a:r>
          </a:p>
          <a:p>
            <a:pPr marL="285750" indent="-285750">
              <a:buFont typeface="Wingdings" panose="020B0604020202020204" pitchFamily="34" charset="0"/>
              <a:buChar char="Ø"/>
            </a:pPr>
            <a:r>
              <a:rPr lang="en-US" dirty="0"/>
              <a:t>Personas</a:t>
            </a:r>
          </a:p>
          <a:p>
            <a:pPr marL="285750" indent="-285750">
              <a:buFont typeface="Wingdings" panose="020B0604020202020204" pitchFamily="34" charset="0"/>
              <a:buChar char="Ø"/>
            </a:pPr>
            <a:r>
              <a:rPr lang="en-US" dirty="0"/>
              <a:t>MVP</a:t>
            </a:r>
          </a:p>
          <a:p>
            <a:pPr marL="285750" indent="-285750">
              <a:buFont typeface="Wingdings" panose="020B0604020202020204" pitchFamily="34" charset="0"/>
              <a:buChar char="Ø"/>
            </a:pPr>
            <a:r>
              <a:rPr lang="en-US" dirty="0"/>
              <a:t>Technologies</a:t>
            </a:r>
          </a:p>
          <a:p>
            <a:endParaRPr lang="en-US" dirty="0"/>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8497576" y="6356349"/>
            <a:ext cx="2482842" cy="365125"/>
          </a:xfrm>
        </p:spPr>
        <p:txBody>
          <a:bodyPr/>
          <a:lstStyle/>
          <a:p>
            <a:r>
              <a:rPr lang="en-US" dirty="0"/>
              <a:t>CURA</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3</a:t>
            </a:fld>
            <a:endParaRPr lang="en-US" dirty="0"/>
          </a:p>
        </p:txBody>
      </p:sp>
      <p:sp>
        <p:nvSpPr>
          <p:cNvPr id="9" name="Content Placeholder 2">
            <a:extLst>
              <a:ext uri="{FF2B5EF4-FFF2-40B4-BE49-F238E27FC236}">
                <a16:creationId xmlns:a16="http://schemas.microsoft.com/office/drawing/2014/main" id="{7DCABD14-E094-6FB9-5E91-BE721F68CB0C}"/>
              </a:ext>
            </a:extLst>
          </p:cNvPr>
          <p:cNvSpPr txBox="1">
            <a:spLocks/>
          </p:cNvSpPr>
          <p:nvPr/>
        </p:nvSpPr>
        <p:spPr>
          <a:xfrm>
            <a:off x="1919816" y="3425825"/>
            <a:ext cx="5065183" cy="3196696"/>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20B0604020202020204" pitchFamily="34" charset="0"/>
              <a:buChar char="Ø"/>
            </a:pPr>
            <a:r>
              <a:rPr lang="en-US" dirty="0"/>
              <a:t>Architecture Diagram</a:t>
            </a:r>
          </a:p>
          <a:p>
            <a:pPr marL="285750" indent="-285750">
              <a:buFont typeface="Wingdings" panose="020B0604020202020204" pitchFamily="34" charset="0"/>
              <a:buChar char="Ø"/>
            </a:pPr>
            <a:r>
              <a:rPr lang="en-US" dirty="0"/>
              <a:t>Sprint 2 Recap</a:t>
            </a:r>
          </a:p>
          <a:p>
            <a:pPr marL="285750" indent="-285750">
              <a:buFont typeface="Wingdings" panose="020B0604020202020204" pitchFamily="34" charset="0"/>
              <a:buChar char="Ø"/>
            </a:pPr>
            <a:r>
              <a:rPr lang="en-US" dirty="0"/>
              <a:t>Product Backlog</a:t>
            </a:r>
          </a:p>
          <a:p>
            <a:pPr marL="285750" indent="-285750">
              <a:buFont typeface="Wingdings" panose="020B0604020202020204" pitchFamily="34" charset="0"/>
              <a:buChar char="Ø"/>
            </a:pPr>
            <a:r>
              <a:rPr lang="en-US" dirty="0"/>
              <a:t>Sprint Backlog</a:t>
            </a:r>
          </a:p>
          <a:p>
            <a:pPr marL="285750" indent="-285750">
              <a:buFont typeface="Wingdings" panose="020B0604020202020204" pitchFamily="34" charset="0"/>
              <a:buChar char="Ø"/>
            </a:pPr>
            <a:r>
              <a:rPr lang="en-US" dirty="0"/>
              <a:t>Metrics</a:t>
            </a:r>
          </a:p>
          <a:p>
            <a:pPr marL="285750" indent="-285750">
              <a:buFont typeface="Wingdings" panose="020B0604020202020204" pitchFamily="34" charset="0"/>
              <a:buChar char="Ø"/>
            </a:pPr>
            <a:r>
              <a:rPr lang="en-US" dirty="0"/>
              <a:t>Retrospective</a:t>
            </a:r>
          </a:p>
          <a:p>
            <a:pPr marL="285750" indent="-285750">
              <a:buFont typeface="Wingdings" panose="020B0604020202020204" pitchFamily="34" charset="0"/>
              <a:buChar char="Ø"/>
            </a:pPr>
            <a:r>
              <a:rPr lang="en-US" dirty="0"/>
              <a:t>Sprint 4</a:t>
            </a:r>
          </a:p>
          <a:p>
            <a:endParaRPr lang="en-US" dirty="0"/>
          </a:p>
        </p:txBody>
      </p:sp>
    </p:spTree>
    <p:extLst>
      <p:ext uri="{BB962C8B-B14F-4D97-AF65-F5344CB8AC3E}">
        <p14:creationId xmlns:p14="http://schemas.microsoft.com/office/powerpoint/2010/main" val="11752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2855A2-5F4F-A5F9-BB59-2CFA5ED8A3AD}"/>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kern="1200" dirty="0">
                <a:solidFill>
                  <a:schemeClr val="tx1"/>
                </a:solidFill>
                <a:latin typeface="+mj-lt"/>
                <a:ea typeface="+mj-ea"/>
                <a:cs typeface="+mj-cs"/>
              </a:rPr>
              <a:t>Burndown chart</a:t>
            </a:r>
          </a:p>
          <a:p>
            <a:pPr>
              <a:lnSpc>
                <a:spcPct val="90000"/>
              </a:lnSpc>
              <a:spcBef>
                <a:spcPct val="0"/>
              </a:spcBef>
              <a:spcAft>
                <a:spcPts val="600"/>
              </a:spcAft>
            </a:pPr>
            <a:endParaRPr lang="en-US" sz="5400" kern="1200" dirty="0">
              <a:solidFill>
                <a:schemeClr val="tx1"/>
              </a:solidFill>
              <a:latin typeface="+mj-lt"/>
              <a:ea typeface="+mj-ea"/>
              <a:cs typeface="+mj-cs"/>
            </a:endParaRPr>
          </a:p>
        </p:txBody>
      </p:sp>
      <p:grpSp>
        <p:nvGrpSpPr>
          <p:cNvPr id="52" name="Group 5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3" name="Rectangle 5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706C6D1-12B2-3E25-0EE4-6A5473744E59}"/>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algn="l">
              <a:spcAft>
                <a:spcPts val="600"/>
              </a:spcAft>
            </a:pPr>
            <a:r>
              <a:rPr lang="en-US" sz="1200" kern="120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63D057A5-AE53-4A7D-90EB-2C91B732A3D8}"/>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30</a:t>
            </a:fld>
            <a:endParaRPr lang="en-US" sz="1200"/>
          </a:p>
        </p:txBody>
      </p:sp>
      <p:graphicFrame>
        <p:nvGraphicFramePr>
          <p:cNvPr id="6" name="Chart 5">
            <a:extLst>
              <a:ext uri="{FF2B5EF4-FFF2-40B4-BE49-F238E27FC236}">
                <a16:creationId xmlns:a16="http://schemas.microsoft.com/office/drawing/2014/main" id="{C0282433-9186-7C4A-6DB8-EB98C5F1CE79}"/>
              </a:ext>
            </a:extLst>
          </p:cNvPr>
          <p:cNvGraphicFramePr>
            <a:graphicFrameLocks/>
          </p:cNvGraphicFramePr>
          <p:nvPr>
            <p:extLst>
              <p:ext uri="{D42A27DB-BD31-4B8C-83A1-F6EECF244321}">
                <p14:modId xmlns:p14="http://schemas.microsoft.com/office/powerpoint/2010/main" val="3874517456"/>
              </p:ext>
            </p:extLst>
          </p:nvPr>
        </p:nvGraphicFramePr>
        <p:xfrm>
          <a:off x="5922492" y="666728"/>
          <a:ext cx="5536001" cy="54657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5398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2855A2-5F4F-A5F9-BB59-2CFA5ED8A3AD}"/>
              </a:ext>
            </a:extLst>
          </p:cNvPr>
          <p:cNvSpPr txBox="1"/>
          <p:nvPr/>
        </p:nvSpPr>
        <p:spPr>
          <a:xfrm>
            <a:off x="1113810" y="2960716"/>
            <a:ext cx="4036334" cy="2387600"/>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5400" kern="1200" dirty="0">
                <a:solidFill>
                  <a:schemeClr val="tx1"/>
                </a:solidFill>
                <a:latin typeface="+mj-lt"/>
                <a:ea typeface="+mj-ea"/>
                <a:cs typeface="+mj-cs"/>
              </a:rPr>
              <a:t>COMMITTED/ COMPLETED </a:t>
            </a:r>
          </a:p>
          <a:p>
            <a:pPr>
              <a:lnSpc>
                <a:spcPct val="90000"/>
              </a:lnSpc>
              <a:spcBef>
                <a:spcPct val="0"/>
              </a:spcBef>
              <a:spcAft>
                <a:spcPts val="600"/>
              </a:spcAft>
            </a:pPr>
            <a:r>
              <a:rPr lang="en-US" sz="5400" kern="1200" dirty="0">
                <a:solidFill>
                  <a:schemeClr val="tx1"/>
                </a:solidFill>
                <a:latin typeface="+mj-lt"/>
                <a:ea typeface="+mj-ea"/>
                <a:cs typeface="+mj-cs"/>
              </a:rPr>
              <a:t>RATIO</a:t>
            </a:r>
          </a:p>
        </p:txBody>
      </p:sp>
      <p:grpSp>
        <p:nvGrpSpPr>
          <p:cNvPr id="52" name="Group 5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3" name="Rectangle 5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706C6D1-12B2-3E25-0EE4-6A5473744E59}"/>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algn="l">
              <a:spcAft>
                <a:spcPts val="600"/>
              </a:spcAft>
            </a:pPr>
            <a:r>
              <a:rPr lang="en-US" sz="1200" kern="120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63D057A5-AE53-4A7D-90EB-2C91B732A3D8}"/>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31</a:t>
            </a:fld>
            <a:endParaRPr lang="en-US" sz="1200"/>
          </a:p>
        </p:txBody>
      </p:sp>
      <p:pic>
        <p:nvPicPr>
          <p:cNvPr id="3" name="Graphic 2">
            <a:extLst>
              <a:ext uri="{FF2B5EF4-FFF2-40B4-BE49-F238E27FC236}">
                <a16:creationId xmlns:a16="http://schemas.microsoft.com/office/drawing/2014/main" id="{5D7A8AE7-18BB-E906-4E06-53D26BFABF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0859" y="1433541"/>
            <a:ext cx="5705475" cy="3914775"/>
          </a:xfrm>
          <a:prstGeom prst="rect">
            <a:avLst/>
          </a:prstGeom>
        </p:spPr>
      </p:pic>
    </p:spTree>
    <p:extLst>
      <p:ext uri="{BB962C8B-B14F-4D97-AF65-F5344CB8AC3E}">
        <p14:creationId xmlns:p14="http://schemas.microsoft.com/office/powerpoint/2010/main" val="4241464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lgn="l"/>
            <a:r>
              <a:rPr lang="en-US" sz="3400" kern="1200">
                <a:solidFill>
                  <a:schemeClr val="tx1"/>
                </a:solidFill>
                <a:latin typeface="+mj-lt"/>
                <a:ea typeface="+mj-ea"/>
                <a:cs typeface="+mj-cs"/>
              </a:rPr>
              <a:t>RETROSPECTIVES</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43C11A1B-84D2-101F-6A13-D11656B466A9}"/>
              </a:ext>
            </a:extLst>
          </p:cNvPr>
          <p:cNvPicPr>
            <a:picLocks noChangeAspect="1"/>
          </p:cNvPicPr>
          <p:nvPr/>
        </p:nvPicPr>
        <p:blipFill>
          <a:blip r:embed="rId2"/>
          <a:stretch>
            <a:fillRect/>
          </a:stretch>
        </p:blipFill>
        <p:spPr>
          <a:xfrm>
            <a:off x="6545170" y="666728"/>
            <a:ext cx="4290645" cy="5465791"/>
          </a:xfrm>
          <a:prstGeom prst="rect">
            <a:avLst/>
          </a:prstGeom>
        </p:spPr>
      </p:pic>
      <p:sp>
        <p:nvSpPr>
          <p:cNvPr id="4" name="Footer Placeholder 3">
            <a:extLst>
              <a:ext uri="{FF2B5EF4-FFF2-40B4-BE49-F238E27FC236}">
                <a16:creationId xmlns:a16="http://schemas.microsoft.com/office/drawing/2014/main" id="{F21E9784-22BD-904B-F757-1BE360CF933A}"/>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algn="l">
              <a:spcAft>
                <a:spcPts val="600"/>
              </a:spcAft>
              <a:defRPr/>
            </a:pPr>
            <a:r>
              <a:rPr lang="en-US" sz="1200" kern="120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21D77FF4-F199-92A3-88D2-386E299937F4}"/>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defRPr/>
            </a:pPr>
            <a:fld id="{A49DFD55-3C28-40EF-9E31-A92D2E4017FF}" type="slidenum">
              <a:rPr lang="en-US" sz="1200" smtClean="0"/>
              <a:pPr>
                <a:spcAft>
                  <a:spcPts val="600"/>
                </a:spcAft>
                <a:defRPr/>
              </a:pPr>
              <a:t>32</a:t>
            </a:fld>
            <a:endParaRPr lang="en-US" sz="1200"/>
          </a:p>
        </p:txBody>
      </p:sp>
    </p:spTree>
    <p:extLst>
      <p:ext uri="{BB962C8B-B14F-4D97-AF65-F5344CB8AC3E}">
        <p14:creationId xmlns:p14="http://schemas.microsoft.com/office/powerpoint/2010/main" val="2935683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941D8-1555-9F3D-BF3D-A5298C1A1D76}"/>
              </a:ext>
            </a:extLst>
          </p:cNvPr>
          <p:cNvSpPr>
            <a:spLocks noGrp="1"/>
          </p:cNvSpPr>
          <p:nvPr>
            <p:ph type="title"/>
          </p:nvPr>
        </p:nvSpPr>
        <p:spPr>
          <a:xfrm>
            <a:off x="638881" y="366776"/>
            <a:ext cx="10909640" cy="1249394"/>
          </a:xfrm>
        </p:spPr>
        <p:txBody>
          <a:bodyPr vert="horz" lIns="91440" tIns="45720" rIns="91440" bIns="45720" rtlCol="0" anchor="ctr">
            <a:normAutofit/>
          </a:bodyPr>
          <a:lstStyle/>
          <a:p>
            <a:r>
              <a:rPr lang="en-US" sz="4100" kern="1200">
                <a:solidFill>
                  <a:schemeClr val="tx1"/>
                </a:solidFill>
                <a:latin typeface="+mj-lt"/>
                <a:ea typeface="+mj-ea"/>
                <a:cs typeface="+mj-cs"/>
              </a:rPr>
              <a:t>SPRINT 4 - STORIES PLANNED AND COMMITTED</a:t>
            </a:r>
          </a:p>
        </p:txBody>
      </p:sp>
      <p:sp>
        <p:nvSpPr>
          <p:cNvPr id="5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FED78D2-E959-8190-ED6B-944F2EC28E4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8B76CFBE-7424-6D2B-4193-295EDF9A940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pPr>
                <a:spcAft>
                  <a:spcPts val="600"/>
                </a:spcAft>
              </a:pPr>
              <a:t>33</a:t>
            </a:fld>
            <a:endParaRPr lang="en-US" sz="1200"/>
          </a:p>
        </p:txBody>
      </p:sp>
      <p:pic>
        <p:nvPicPr>
          <p:cNvPr id="11" name="Picture 10">
            <a:extLst>
              <a:ext uri="{FF2B5EF4-FFF2-40B4-BE49-F238E27FC236}">
                <a16:creationId xmlns:a16="http://schemas.microsoft.com/office/drawing/2014/main" id="{715074B8-8923-08E5-E643-14613CEC7378}"/>
              </a:ext>
            </a:extLst>
          </p:cNvPr>
          <p:cNvPicPr>
            <a:picLocks noChangeAspect="1"/>
          </p:cNvPicPr>
          <p:nvPr/>
        </p:nvPicPr>
        <p:blipFill>
          <a:blip r:embed="rId2"/>
          <a:stretch>
            <a:fillRect/>
          </a:stretch>
        </p:blipFill>
        <p:spPr>
          <a:xfrm>
            <a:off x="749059" y="2661504"/>
            <a:ext cx="10604741" cy="2785083"/>
          </a:xfrm>
          <a:prstGeom prst="rect">
            <a:avLst/>
          </a:prstGeom>
        </p:spPr>
      </p:pic>
    </p:spTree>
    <p:extLst>
      <p:ext uri="{BB962C8B-B14F-4D97-AF65-F5344CB8AC3E}">
        <p14:creationId xmlns:p14="http://schemas.microsoft.com/office/powerpoint/2010/main" val="3314956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113810" y="3023754"/>
            <a:ext cx="4900144" cy="2736965"/>
          </a:xfrm>
        </p:spPr>
        <p:txBody>
          <a:bodyPr vert="horz" lIns="91440" tIns="45720" rIns="91440" bIns="45720" rtlCol="0" anchor="t">
            <a:normAutofit/>
          </a:bodyPr>
          <a:lstStyle/>
          <a:p>
            <a:pPr algn="l"/>
            <a:r>
              <a:rPr lang="en-US" sz="5400"/>
              <a:t>Application Screenshot</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algn="l">
              <a:spcAft>
                <a:spcPts val="600"/>
              </a:spcAft>
            </a:pPr>
            <a:r>
              <a:rPr lang="en-US" sz="12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34</a:t>
            </a:fld>
            <a:endParaRPr lang="en-US" sz="1200"/>
          </a:p>
        </p:txBody>
      </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C7E36C45-94C0-E1C6-A6CD-2066D81E9D0D}"/>
              </a:ext>
            </a:extLst>
          </p:cNvPr>
          <p:cNvPicPr>
            <a:picLocks noChangeAspect="1"/>
          </p:cNvPicPr>
          <p:nvPr/>
        </p:nvPicPr>
        <p:blipFill>
          <a:blip r:embed="rId2"/>
          <a:stretch>
            <a:fillRect/>
          </a:stretch>
        </p:blipFill>
        <p:spPr>
          <a:xfrm>
            <a:off x="7114162" y="644915"/>
            <a:ext cx="4324849" cy="2205672"/>
          </a:xfrm>
          <a:prstGeom prst="rect">
            <a:avLst/>
          </a:prstGeom>
        </p:spPr>
      </p:pic>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 Teams&#10;&#10;Description automatically generated">
            <a:extLst>
              <a:ext uri="{FF2B5EF4-FFF2-40B4-BE49-F238E27FC236}">
                <a16:creationId xmlns:a16="http://schemas.microsoft.com/office/drawing/2014/main" id="{B99BCF98-E722-77CA-568F-7C4DE90D3DC1}"/>
              </a:ext>
            </a:extLst>
          </p:cNvPr>
          <p:cNvPicPr>
            <a:picLocks noChangeAspect="1"/>
          </p:cNvPicPr>
          <p:nvPr/>
        </p:nvPicPr>
        <p:blipFill>
          <a:blip r:embed="rId3"/>
          <a:stretch>
            <a:fillRect/>
          </a:stretch>
        </p:blipFill>
        <p:spPr>
          <a:xfrm>
            <a:off x="7114162" y="3903458"/>
            <a:ext cx="4324849" cy="2097551"/>
          </a:xfrm>
          <a:prstGeom prst="rect">
            <a:avLst/>
          </a:prstGeom>
        </p:spPr>
      </p:pic>
    </p:spTree>
    <p:extLst>
      <p:ext uri="{BB962C8B-B14F-4D97-AF65-F5344CB8AC3E}">
        <p14:creationId xmlns:p14="http://schemas.microsoft.com/office/powerpoint/2010/main" val="1318707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lgn="l"/>
            <a:r>
              <a:rPr lang="en-US" sz="3700" kern="1200" dirty="0" err="1">
                <a:solidFill>
                  <a:schemeClr val="tx1"/>
                </a:solidFill>
                <a:latin typeface="+mj-lt"/>
                <a:ea typeface="+mj-ea"/>
                <a:cs typeface="+mj-cs"/>
              </a:rPr>
              <a:t>Api</a:t>
            </a:r>
            <a:r>
              <a:rPr lang="en-US" sz="3700" kern="1200" dirty="0">
                <a:solidFill>
                  <a:schemeClr val="tx1"/>
                </a:solidFill>
                <a:latin typeface="+mj-lt"/>
                <a:ea typeface="+mj-ea"/>
                <a:cs typeface="+mj-cs"/>
              </a:rPr>
              <a:t> used </a:t>
            </a:r>
          </a:p>
        </p:txBody>
      </p:sp>
      <p:sp>
        <p:nvSpPr>
          <p:cNvPr id="30" name="Rectangle 2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DrChrono EHR / 11.0 API v4">
            <a:extLst>
              <a:ext uri="{FF2B5EF4-FFF2-40B4-BE49-F238E27FC236}">
                <a16:creationId xmlns:a16="http://schemas.microsoft.com/office/drawing/2014/main" id="{7D0DED44-CC69-1AE0-1F44-12B54933F8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5238" y="2464903"/>
            <a:ext cx="7608304" cy="332961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pPr>
            <a:r>
              <a:rPr lang="en-US" sz="1200" dirty="0"/>
              <a:t>CURA</a:t>
            </a:r>
            <a:endParaRPr lang="en-US" sz="1200"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35</a:t>
            </a:fld>
            <a:endParaRPr lang="en-US" sz="1200"/>
          </a:p>
        </p:txBody>
      </p:sp>
      <p:pic>
        <p:nvPicPr>
          <p:cNvPr id="8" name="Picture 2" descr="Human API">
            <a:extLst>
              <a:ext uri="{FF2B5EF4-FFF2-40B4-BE49-F238E27FC236}">
                <a16:creationId xmlns:a16="http://schemas.microsoft.com/office/drawing/2014/main" id="{9CD6D903-43CE-584E-C9AD-0518EB942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58" y="1303712"/>
            <a:ext cx="3046041" cy="6944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DrChrono Review | PCMag">
            <a:extLst>
              <a:ext uri="{FF2B5EF4-FFF2-40B4-BE49-F238E27FC236}">
                <a16:creationId xmlns:a16="http://schemas.microsoft.com/office/drawing/2014/main" id="{D2DA84E5-088A-FC03-BA2E-CD337F6D7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704" y="784260"/>
            <a:ext cx="284797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581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524000" y="1293338"/>
            <a:ext cx="9144000" cy="1201384"/>
          </a:xfrm>
        </p:spPr>
        <p:txBody>
          <a:bodyPr vert="horz" lIns="91440" tIns="45720" rIns="91440" bIns="45720" rtlCol="0" anchor="ctr">
            <a:normAutofit/>
          </a:bodyPr>
          <a:lstStyle/>
          <a:p>
            <a:r>
              <a:rPr lang="en-US" sz="7200" kern="1200" dirty="0">
                <a:solidFill>
                  <a:schemeClr val="tx1"/>
                </a:solidFill>
                <a:latin typeface="+mj-lt"/>
                <a:ea typeface="+mj-ea"/>
                <a:cs typeface="+mj-cs"/>
              </a:rPr>
              <a:t>GITHUB LINK</a:t>
            </a:r>
          </a:p>
        </p:txBody>
      </p:sp>
      <p:cxnSp>
        <p:nvCxnSpPr>
          <p:cNvPr id="45" name="Straight Connector 4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CURA</a:t>
            </a:r>
            <a:endParaRPr lang="en-US" sz="1200"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36</a:t>
            </a:fld>
            <a:endParaRPr lang="en-US" sz="1200"/>
          </a:p>
        </p:txBody>
      </p:sp>
      <p:sp>
        <p:nvSpPr>
          <p:cNvPr id="6" name="Title 1">
            <a:extLst>
              <a:ext uri="{FF2B5EF4-FFF2-40B4-BE49-F238E27FC236}">
                <a16:creationId xmlns:a16="http://schemas.microsoft.com/office/drawing/2014/main" id="{1D727AD2-F60B-06E3-5475-420AC2D8764A}"/>
              </a:ext>
            </a:extLst>
          </p:cNvPr>
          <p:cNvSpPr txBox="1">
            <a:spLocks/>
          </p:cNvSpPr>
          <p:nvPr/>
        </p:nvSpPr>
        <p:spPr>
          <a:xfrm>
            <a:off x="863600" y="2905991"/>
            <a:ext cx="10241279" cy="205855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hlinkClick r:id="rId2"/>
              </a:rPr>
              <a:t>https://github.com/SaiTejjj/HMS/wiki/CURA---HMS</a:t>
            </a:r>
            <a:endParaRPr lang="en-IN" dirty="0"/>
          </a:p>
        </p:txBody>
      </p:sp>
    </p:spTree>
    <p:extLst>
      <p:ext uri="{BB962C8B-B14F-4D97-AF65-F5344CB8AC3E}">
        <p14:creationId xmlns:p14="http://schemas.microsoft.com/office/powerpoint/2010/main" val="438899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6">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113810" y="3023754"/>
            <a:ext cx="4900144" cy="2736965"/>
          </a:xfrm>
        </p:spPr>
        <p:txBody>
          <a:bodyPr vert="horz" lIns="91440" tIns="45720" rIns="91440" bIns="45720" rtlCol="0" anchor="t">
            <a:normAutofit/>
          </a:bodyPr>
          <a:lstStyle/>
          <a:p>
            <a:pPr algn="l"/>
            <a:r>
              <a:rPr lang="en-US" sz="5400"/>
              <a:t>Live application demo</a:t>
            </a:r>
          </a:p>
        </p:txBody>
      </p:sp>
      <p:grpSp>
        <p:nvGrpSpPr>
          <p:cNvPr id="41"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algn="l">
              <a:spcAft>
                <a:spcPts val="600"/>
              </a:spcAft>
            </a:pPr>
            <a:r>
              <a:rPr lang="en-US" sz="12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37</a:t>
            </a:fld>
            <a:endParaRPr lang="en-US" sz="1200"/>
          </a:p>
        </p:txBody>
      </p:sp>
      <p:sp>
        <p:nvSpPr>
          <p:cNvPr id="34" name="Rectangle 3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5">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 Teams&#10;&#10;Description automatically generated">
            <a:extLst>
              <a:ext uri="{FF2B5EF4-FFF2-40B4-BE49-F238E27FC236}">
                <a16:creationId xmlns:a16="http://schemas.microsoft.com/office/drawing/2014/main" id="{6A1A03E1-B7EE-115A-9BE6-F53EB6195787}"/>
              </a:ext>
            </a:extLst>
          </p:cNvPr>
          <p:cNvPicPr>
            <a:picLocks noChangeAspect="1"/>
          </p:cNvPicPr>
          <p:nvPr/>
        </p:nvPicPr>
        <p:blipFill>
          <a:blip r:embed="rId2"/>
          <a:stretch>
            <a:fillRect/>
          </a:stretch>
        </p:blipFill>
        <p:spPr>
          <a:xfrm>
            <a:off x="7114162" y="715194"/>
            <a:ext cx="4324849" cy="2065115"/>
          </a:xfrm>
          <a:prstGeom prst="rect">
            <a:avLst/>
          </a:prstGeom>
        </p:spPr>
      </p:pic>
      <p:sp>
        <p:nvSpPr>
          <p:cNvPr id="43" name="Rectangle 3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544385CF-3847-99BA-ED19-95DBE238C772}"/>
              </a:ext>
            </a:extLst>
          </p:cNvPr>
          <p:cNvPicPr>
            <a:picLocks noChangeAspect="1"/>
          </p:cNvPicPr>
          <p:nvPr/>
        </p:nvPicPr>
        <p:blipFill>
          <a:blip r:embed="rId3"/>
          <a:stretch>
            <a:fillRect/>
          </a:stretch>
        </p:blipFill>
        <p:spPr>
          <a:xfrm>
            <a:off x="7114162" y="4119700"/>
            <a:ext cx="4324849" cy="1665066"/>
          </a:xfrm>
          <a:prstGeom prst="rect">
            <a:avLst/>
          </a:prstGeom>
        </p:spPr>
      </p:pic>
    </p:spTree>
    <p:extLst>
      <p:ext uri="{BB962C8B-B14F-4D97-AF65-F5344CB8AC3E}">
        <p14:creationId xmlns:p14="http://schemas.microsoft.com/office/powerpoint/2010/main" val="3192855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2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5255260" y="1188637"/>
            <a:ext cx="5852711" cy="1597228"/>
          </a:xfrm>
        </p:spPr>
        <p:txBody>
          <a:bodyPr vert="horz" lIns="91440" tIns="45720" rIns="91440" bIns="45720" rtlCol="0" anchor="ctr">
            <a:normAutofit/>
          </a:bodyPr>
          <a:lstStyle/>
          <a:p>
            <a:r>
              <a:rPr lang="en-US" sz="6000" kern="1200" dirty="0">
                <a:solidFill>
                  <a:schemeClr val="tx1"/>
                </a:solidFill>
                <a:latin typeface="+mj-lt"/>
                <a:ea typeface="+mj-ea"/>
                <a:cs typeface="+mj-cs"/>
              </a:rPr>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rot="5400000">
            <a:off x="-2374833" y="3246436"/>
            <a:ext cx="5607882" cy="365125"/>
          </a:xfrm>
        </p:spPr>
        <p:txBody>
          <a:bodyPr vert="horz" lIns="91440" tIns="45720" rIns="91440" bIns="45720" rtlCol="0" anchor="t">
            <a:normAutofit/>
          </a:bodyPr>
          <a:lstStyle/>
          <a:p>
            <a:pPr algn="l">
              <a:spcAft>
                <a:spcPts val="600"/>
              </a:spcAft>
            </a:pPr>
            <a:r>
              <a:rPr lang="en-US" sz="1150" kern="1200" dirty="0">
                <a:solidFill>
                  <a:schemeClr val="tx1">
                    <a:lumMod val="85000"/>
                    <a:lumOff val="15000"/>
                  </a:schemeClr>
                </a:solidFill>
                <a:latin typeface="+mn-lt"/>
                <a:ea typeface="+mn-ea"/>
                <a:cs typeface="+mn-cs"/>
              </a:rPr>
              <a:t>CURA</a:t>
            </a:r>
          </a:p>
        </p:txBody>
      </p:sp>
      <p:pic>
        <p:nvPicPr>
          <p:cNvPr id="19" name="Graphic 9" descr="Smiling Face with No Fill">
            <a:extLst>
              <a:ext uri="{FF2B5EF4-FFF2-40B4-BE49-F238E27FC236}">
                <a16:creationId xmlns:a16="http://schemas.microsoft.com/office/drawing/2014/main" id="{BBA88B6F-FF0A-A7CB-1A89-5EBCDB5F5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3357" y="1700588"/>
            <a:ext cx="3533985" cy="3533985"/>
          </a:xfrm>
          <a:prstGeom prst="rect">
            <a:avLst/>
          </a:prstGeom>
        </p:spPr>
      </p:pic>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5255260" y="2998278"/>
            <a:ext cx="4428236" cy="2728198"/>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1900" dirty="0">
                <a:solidFill>
                  <a:schemeClr val="tx1"/>
                </a:solidFill>
              </a:rPr>
              <a:t>Sai Teja Koribilli</a:t>
            </a:r>
          </a:p>
          <a:p>
            <a:pPr indent="-228600">
              <a:lnSpc>
                <a:spcPct val="90000"/>
              </a:lnSpc>
              <a:buFont typeface="Arial" panose="020B0604020202020204" pitchFamily="34" charset="0"/>
              <a:buChar char="•"/>
            </a:pPr>
            <a:r>
              <a:rPr lang="en-US" sz="1900" dirty="0">
                <a:solidFill>
                  <a:schemeClr val="tx1"/>
                </a:solidFill>
              </a:rPr>
              <a:t>Jigar Shah</a:t>
            </a:r>
          </a:p>
          <a:p>
            <a:pPr indent="-228600">
              <a:lnSpc>
                <a:spcPct val="90000"/>
              </a:lnSpc>
              <a:buFont typeface="Arial" panose="020B0604020202020204" pitchFamily="34" charset="0"/>
              <a:buChar char="•"/>
            </a:pPr>
            <a:r>
              <a:rPr lang="en-US" sz="1900" dirty="0">
                <a:solidFill>
                  <a:schemeClr val="tx1"/>
                </a:solidFill>
              </a:rPr>
              <a:t>Mounika </a:t>
            </a:r>
            <a:r>
              <a:rPr lang="en-US" sz="1900" dirty="0" err="1">
                <a:solidFill>
                  <a:schemeClr val="tx1"/>
                </a:solidFill>
              </a:rPr>
              <a:t>Thalla</a:t>
            </a:r>
            <a:endParaRPr lang="en-US" sz="1900" dirty="0">
              <a:solidFill>
                <a:schemeClr val="tx1"/>
              </a:solidFill>
            </a:endParaRPr>
          </a:p>
          <a:p>
            <a:pPr indent="-228600">
              <a:lnSpc>
                <a:spcPct val="90000"/>
              </a:lnSpc>
              <a:buFont typeface="Arial" panose="020B0604020202020204" pitchFamily="34" charset="0"/>
              <a:buChar char="•"/>
            </a:pPr>
            <a:r>
              <a:rPr lang="en-US" sz="1900" dirty="0">
                <a:solidFill>
                  <a:schemeClr val="tx1"/>
                </a:solidFill>
              </a:rPr>
              <a:t>Kuldeep Raj</a:t>
            </a:r>
          </a:p>
          <a:p>
            <a:pPr indent="-228600">
              <a:lnSpc>
                <a:spcPct val="90000"/>
              </a:lnSpc>
              <a:buFont typeface="Arial" panose="020B0604020202020204" pitchFamily="34" charset="0"/>
              <a:buChar char="•"/>
            </a:pPr>
            <a:r>
              <a:rPr lang="en-US" sz="1900" dirty="0">
                <a:solidFill>
                  <a:schemeClr val="tx1"/>
                </a:solidFill>
              </a:rPr>
              <a:t>Bindu </a:t>
            </a:r>
            <a:r>
              <a:rPr lang="en-US" sz="1900" dirty="0" err="1">
                <a:solidFill>
                  <a:schemeClr val="tx1"/>
                </a:solidFill>
              </a:rPr>
              <a:t>Valishetti</a:t>
            </a:r>
            <a:endParaRPr lang="en-US" sz="1900" dirty="0">
              <a:solidFill>
                <a:schemeClr val="tx1"/>
              </a:solidFill>
            </a:endParaRPr>
          </a:p>
          <a:p>
            <a:pPr indent="-228600">
              <a:lnSpc>
                <a:spcPct val="90000"/>
              </a:lnSpc>
              <a:buFont typeface="Arial" panose="020B0604020202020204" pitchFamily="34" charset="0"/>
              <a:buChar char="•"/>
            </a:pPr>
            <a:r>
              <a:rPr lang="en-US" sz="1900" dirty="0">
                <a:solidFill>
                  <a:schemeClr val="tx1"/>
                </a:solidFill>
              </a:rPr>
              <a:t>Nikhil</a:t>
            </a:r>
          </a:p>
          <a:p>
            <a:pPr indent="-228600">
              <a:lnSpc>
                <a:spcPct val="90000"/>
              </a:lnSpc>
              <a:buFont typeface="Arial" panose="020B0604020202020204" pitchFamily="34" charset="0"/>
              <a:buChar char="•"/>
            </a:pPr>
            <a:r>
              <a:rPr lang="en-US" sz="1900" dirty="0" err="1">
                <a:solidFill>
                  <a:schemeClr val="tx1"/>
                </a:solidFill>
              </a:rPr>
              <a:t>Shivansh</a:t>
            </a:r>
            <a:r>
              <a:rPr lang="en-US" sz="1900" dirty="0">
                <a:solidFill>
                  <a:schemeClr val="tx1"/>
                </a:solidFill>
              </a:rPr>
              <a:t> </a:t>
            </a:r>
            <a:r>
              <a:rPr lang="en-US" sz="1900" dirty="0" err="1">
                <a:solidFill>
                  <a:schemeClr val="tx1"/>
                </a:solidFill>
              </a:rPr>
              <a:t>Tomar</a:t>
            </a:r>
            <a:endParaRPr lang="en-US" sz="1900" dirty="0">
              <a:solidFill>
                <a:schemeClr val="tx1"/>
              </a:solidFill>
            </a:endParaRP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A49DFD55-3C28-40EF-9E31-A92D2E4017FF}" type="slidenum">
              <a:rPr lang="en-US" sz="6600">
                <a:solidFill>
                  <a:srgbClr val="FFFFFF"/>
                </a:solidFill>
              </a:rPr>
              <a:pPr>
                <a:lnSpc>
                  <a:spcPct val="90000"/>
                </a:lnSpc>
                <a:spcAft>
                  <a:spcPts val="600"/>
                </a:spcAft>
              </a:pPr>
              <a:t>38</a:t>
            </a:fld>
            <a:endParaRPr lang="en-US" sz="6600">
              <a:solidFill>
                <a:srgbClr val="FFFFFF"/>
              </a:solidFill>
            </a:endParaRPr>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7" name="Rectangle 14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50" name="Rectangle 14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4" name="Rectangle 15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17FB7-FF92-D045-D673-3AE6640939A3}"/>
              </a:ext>
            </a:extLst>
          </p:cNvPr>
          <p:cNvSpPr>
            <a:spLocks noGrp="1"/>
          </p:cNvSpPr>
          <p:nvPr>
            <p:ph type="title"/>
          </p:nvPr>
        </p:nvSpPr>
        <p:spPr>
          <a:xfrm>
            <a:off x="1043631" y="873940"/>
            <a:ext cx="5052369" cy="1035781"/>
          </a:xfrm>
        </p:spPr>
        <p:txBody>
          <a:bodyPr vert="horz" lIns="91440" tIns="45720" rIns="91440" bIns="45720" rtlCol="0" anchor="ctr">
            <a:normAutofit/>
          </a:bodyPr>
          <a:lstStyle/>
          <a:p>
            <a:r>
              <a:rPr lang="en-US" sz="3300" kern="1200">
                <a:solidFill>
                  <a:schemeClr val="tx1"/>
                </a:solidFill>
                <a:latin typeface="+mj-lt"/>
                <a:ea typeface="+mj-ea"/>
                <a:cs typeface="+mj-cs"/>
              </a:rPr>
              <a:t>Improvements FROM PROFESSOR FEEDBACK</a:t>
            </a:r>
          </a:p>
        </p:txBody>
      </p:sp>
      <p:sp>
        <p:nvSpPr>
          <p:cNvPr id="103" name="TextBox 5">
            <a:extLst>
              <a:ext uri="{FF2B5EF4-FFF2-40B4-BE49-F238E27FC236}">
                <a16:creationId xmlns:a16="http://schemas.microsoft.com/office/drawing/2014/main" id="{9DB4E515-8E0A-B3E3-CE95-92BC79245575}"/>
              </a:ext>
            </a:extLst>
          </p:cNvPr>
          <p:cNvSpPr txBox="1"/>
          <p:nvPr/>
        </p:nvSpPr>
        <p:spPr>
          <a:xfrm>
            <a:off x="731525" y="1909721"/>
            <a:ext cx="5300975"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dirty="0"/>
          </a:p>
        </p:txBody>
      </p:sp>
      <p:sp>
        <p:nvSpPr>
          <p:cNvPr id="156" name="Rectangle 15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40" descr="Open Enrollment">
            <a:extLst>
              <a:ext uri="{FF2B5EF4-FFF2-40B4-BE49-F238E27FC236}">
                <a16:creationId xmlns:a16="http://schemas.microsoft.com/office/drawing/2014/main" id="{00B99BEA-DC31-55F5-F7E6-0C66708258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158" name="Straight Connector 15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AE53ACBE-F6D0-33D5-3251-7A6404B02018}"/>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7FD07B52-B3B1-FB5A-D1B1-5D0F696F2719}"/>
              </a:ext>
            </a:extLst>
          </p:cNvPr>
          <p:cNvSpPr>
            <a:spLocks noGrp="1"/>
          </p:cNvSpPr>
          <p:nvPr>
            <p:ph type="sldNum" sz="quarter" idx="12"/>
          </p:nvPr>
        </p:nvSpPr>
        <p:spPr>
          <a:xfrm>
            <a:off x="8610600" y="6492240"/>
            <a:ext cx="2743200" cy="365125"/>
          </a:xfrm>
          <a:prstGeom prst="ellipse">
            <a:avLst/>
          </a:prstGeom>
        </p:spPr>
        <p:txBody>
          <a:bodyPr vert="horz" lIns="91440" tIns="45720" rIns="91440" bIns="45720" rtlCol="0" anchor="ctr">
            <a:normAutofit/>
          </a:bodyPr>
          <a:lstStyle/>
          <a:p>
            <a:pPr>
              <a:lnSpc>
                <a:spcPct val="90000"/>
              </a:lnSpc>
              <a:spcAft>
                <a:spcPts val="600"/>
              </a:spcAft>
            </a:pPr>
            <a:fld id="{A49DFD55-3C28-40EF-9E31-A92D2E4017FF}" type="slidenum">
              <a:rPr lang="en-US" sz="1200"/>
              <a:pPr>
                <a:lnSpc>
                  <a:spcPct val="90000"/>
                </a:lnSpc>
                <a:spcAft>
                  <a:spcPts val="600"/>
                </a:spcAft>
              </a:pPr>
              <a:t>4</a:t>
            </a:fld>
            <a:endParaRPr lang="en-US" sz="1200"/>
          </a:p>
        </p:txBody>
      </p:sp>
      <p:sp>
        <p:nvSpPr>
          <p:cNvPr id="6" name="TextBox 5">
            <a:extLst>
              <a:ext uri="{FF2B5EF4-FFF2-40B4-BE49-F238E27FC236}">
                <a16:creationId xmlns:a16="http://schemas.microsoft.com/office/drawing/2014/main" id="{04E04702-DD8E-5FB2-1A51-AB9D76EBD217}"/>
              </a:ext>
            </a:extLst>
          </p:cNvPr>
          <p:cNvSpPr txBox="1"/>
          <p:nvPr/>
        </p:nvSpPr>
        <p:spPr>
          <a:xfrm>
            <a:off x="640080" y="2305532"/>
            <a:ext cx="5830570" cy="2585323"/>
          </a:xfrm>
          <a:prstGeom prst="rect">
            <a:avLst/>
          </a:prstGeom>
          <a:noFill/>
        </p:spPr>
        <p:txBody>
          <a:bodyPr wrap="square">
            <a:spAutoFit/>
          </a:bodyPr>
          <a:lstStyle/>
          <a:p>
            <a:r>
              <a:rPr lang="en-US" dirty="0"/>
              <a:t>	</a:t>
            </a:r>
          </a:p>
          <a:p>
            <a:pPr marL="285750" indent="-285750">
              <a:buFont typeface="Wingdings" panose="05000000000000000000" pitchFamily="2" charset="2"/>
              <a:buChar char="Ø"/>
            </a:pPr>
            <a:r>
              <a:rPr lang="en-US" dirty="0"/>
              <a:t>MVP is enhanced.</a:t>
            </a:r>
          </a:p>
          <a:p>
            <a:pPr marL="285750" indent="-285750">
              <a:buFont typeface="Wingdings" panose="05000000000000000000" pitchFamily="2" charset="2"/>
              <a:buChar char="Ø"/>
            </a:pPr>
            <a:r>
              <a:rPr lang="en-US" dirty="0"/>
              <a:t>Personas were stated with more content.</a:t>
            </a:r>
          </a:p>
          <a:p>
            <a:pPr marL="285750" indent="-285750">
              <a:buFont typeface="Wingdings" panose="05000000000000000000" pitchFamily="2" charset="2"/>
              <a:buChar char="Ø"/>
            </a:pPr>
            <a:r>
              <a:rPr lang="en-US" dirty="0"/>
              <a:t>Architectural diagram is implemented.</a:t>
            </a:r>
          </a:p>
          <a:p>
            <a:pPr marL="285750" indent="-285750">
              <a:buFont typeface="Wingdings" panose="05000000000000000000" pitchFamily="2" charset="2"/>
              <a:buChar char="Ø"/>
            </a:pPr>
            <a:r>
              <a:rPr lang="en-US" dirty="0"/>
              <a:t>Worked on sprint and product backlog along with acceptance criteria and user stories.</a:t>
            </a:r>
          </a:p>
          <a:p>
            <a:pPr marL="285750" indent="-285750">
              <a:buFont typeface="Wingdings" panose="05000000000000000000" pitchFamily="2" charset="2"/>
              <a:buChar char="Ø"/>
            </a:pPr>
            <a:r>
              <a:rPr lang="en-US" dirty="0"/>
              <a:t>Added more test cases and made them precise. </a:t>
            </a:r>
          </a:p>
          <a:p>
            <a:pPr marL="285750" indent="-285750">
              <a:buFont typeface="Wingdings" panose="05000000000000000000" pitchFamily="2" charset="2"/>
              <a:buChar char="Ø"/>
            </a:pPr>
            <a:r>
              <a:rPr lang="en-US" dirty="0"/>
              <a:t>Metrics were calculated as per the completed acceptance criteria and user stories.</a:t>
            </a:r>
          </a:p>
        </p:txBody>
      </p:sp>
    </p:spTree>
    <p:extLst>
      <p:ext uri="{BB962C8B-B14F-4D97-AF65-F5344CB8AC3E}">
        <p14:creationId xmlns:p14="http://schemas.microsoft.com/office/powerpoint/2010/main" val="4607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a:srcRect/>
          <a:stretch/>
        </p:blipFill>
        <p:spPr>
          <a:xfrm>
            <a:off x="1717870" y="2886074"/>
            <a:ext cx="1384133"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a:t>SAI TEJA KORIBILLI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233181" y="5474697"/>
            <a:ext cx="2258260" cy="554728"/>
          </a:xfrm>
        </p:spPr>
        <p:txBody>
          <a:bodyPr/>
          <a:lstStyle/>
          <a:p>
            <a:r>
              <a:rPr lang="en-US"/>
              <a:t>SCRUM MASTER</a:t>
            </a:r>
          </a:p>
          <a:p>
            <a:r>
              <a:rPr lang="en-US"/>
              <a:t>DATA BASE ADMINISTRATOR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3"/>
          <a:srcRect/>
          <a:stretch/>
        </p:blipFill>
        <p:spPr>
          <a:xfrm>
            <a:off x="4127072" y="2886074"/>
            <a:ext cx="1265194" cy="1845511"/>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a:t>BINDU VALISETTY</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a:t>UI/UX DEVELOPER</a:t>
            </a:r>
          </a:p>
        </p:txBody>
      </p:sp>
      <p:pic>
        <p:nvPicPr>
          <p:cNvPr id="20" name="Picture Placeholder 19" descr="A person taking a selfie&#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a:srcRect/>
          <a:stretch/>
        </p:blipFill>
        <p:spPr>
          <a:xfrm>
            <a:off x="6534087" y="2886074"/>
            <a:ext cx="1432492" cy="1845511"/>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a:t>KULDEEP KALUVALA</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a:t>DEVELOPER</a:t>
            </a:r>
          </a:p>
        </p:txBody>
      </p:sp>
      <p:pic>
        <p:nvPicPr>
          <p:cNvPr id="22" name="Picture Placeholder 21" descr="A picture containing person, clothing&#10;&#10;Description automatically generated">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5"/>
          <a:srcRect/>
          <a:stretch/>
        </p:blipFill>
        <p:spPr>
          <a:xfrm>
            <a:off x="8952515" y="2886074"/>
            <a:ext cx="1435397" cy="1845511"/>
          </a:xfrm>
          <a:prstGeom prst="rect">
            <a:avLst/>
          </a:prstGeom>
          <a:ln w="88900" cap="sq" cmpd="thickThin">
            <a:solidFill>
              <a:srgbClr val="000000"/>
            </a:solidFill>
            <a:prstDash val="solid"/>
            <a:miter lim="800000"/>
          </a:ln>
          <a:effectLst>
            <a:innerShdw blurRad="76200">
              <a:srgbClr val="000000"/>
            </a:innerShdw>
          </a:effectLst>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a:t>MOUNIKA THALLA</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r>
              <a:rPr lang="en-US"/>
              <a:t>PROJECT MANAGER</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CURA</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61930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2170485" y="5042191"/>
            <a:ext cx="2317707" cy="343061"/>
          </a:xfrm>
        </p:spPr>
        <p:txBody>
          <a:bodyPr/>
          <a:lstStyle/>
          <a:p>
            <a:r>
              <a:rPr lang="en-US"/>
              <a:t>SHIVANSH TOMAR</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2407931" y="5464114"/>
            <a:ext cx="1845511" cy="343061"/>
          </a:xfrm>
        </p:spPr>
        <p:txBody>
          <a:bodyPr/>
          <a:lstStyle/>
          <a:p>
            <a:r>
              <a:rPr lang="en-US"/>
              <a:t>DEVELOPER</a:t>
            </a:r>
            <a:endParaRPr lang="en-US" dirty="0"/>
          </a:p>
        </p:txBody>
      </p:sp>
      <p:pic>
        <p:nvPicPr>
          <p:cNvPr id="18" name="Picture Placeholder 17" descr="A picture containing water, outdoor, person&#10;&#10;Description automatically generated">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2"/>
          <a:srcRect/>
          <a:stretch/>
        </p:blipFill>
        <p:spPr>
          <a:xfrm>
            <a:off x="6184704" y="2833157"/>
            <a:ext cx="1129264" cy="1845511"/>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5589133" y="5042191"/>
            <a:ext cx="2330816" cy="343061"/>
          </a:xfrm>
        </p:spPr>
        <p:txBody>
          <a:bodyPr/>
          <a:lstStyle/>
          <a:p>
            <a:r>
              <a:rPr lang="en-US"/>
              <a:t>NIKHIL</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5826580" y="5468213"/>
            <a:ext cx="1855949" cy="343061"/>
          </a:xfrm>
        </p:spPr>
        <p:txBody>
          <a:bodyPr/>
          <a:lstStyle/>
          <a:p>
            <a:r>
              <a:rPr lang="en-US" dirty="0"/>
              <a:t>QUALITY ANALYST</a:t>
            </a:r>
            <a:r>
              <a:rPr lang="en-US"/>
              <a:t> ENGINEER</a:t>
            </a:r>
          </a:p>
        </p:txBody>
      </p:sp>
      <p:pic>
        <p:nvPicPr>
          <p:cNvPr id="20" name="Picture Placeholder 19" descr="A picture containing outdoor, building, person, street&#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3"/>
          <a:srcRect/>
          <a:stretch/>
        </p:blipFill>
        <p:spPr>
          <a:xfrm>
            <a:off x="9264587" y="2881772"/>
            <a:ext cx="1432492" cy="1790615"/>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820631" y="5042191"/>
            <a:ext cx="2317707" cy="343061"/>
          </a:xfrm>
        </p:spPr>
        <p:txBody>
          <a:bodyPr/>
          <a:lstStyle/>
          <a:p>
            <a:r>
              <a:rPr lang="en-US"/>
              <a:t>JIGAR SHAH</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9132160" y="5468213"/>
            <a:ext cx="1845511" cy="343061"/>
          </a:xfrm>
        </p:spPr>
        <p:txBody>
          <a:bodyPr/>
          <a:lstStyle/>
          <a:p>
            <a:r>
              <a:rPr lang="en-US"/>
              <a:t>DEVELOPER</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CURA</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6" name="Picture 6">
            <a:extLst>
              <a:ext uri="{FF2B5EF4-FFF2-40B4-BE49-F238E27FC236}">
                <a16:creationId xmlns:a16="http://schemas.microsoft.com/office/drawing/2014/main" id="{16F0194B-49F1-6C85-0016-944758DAD741}"/>
              </a:ext>
            </a:extLst>
          </p:cNvPr>
          <p:cNvPicPr>
            <a:picLocks noGrp="1" noChangeAspect="1"/>
          </p:cNvPicPr>
          <p:nvPr>
            <p:ph type="pic" sz="quarter" idx="14"/>
          </p:nvPr>
        </p:nvPicPr>
        <p:blipFill rotWithShape="1">
          <a:blip r:embed="rId4"/>
          <a:srcRect t="12468" b="12468"/>
          <a:stretch/>
        </p:blipFill>
        <p:spPr>
          <a:xfrm>
            <a:off x="2407931" y="2833157"/>
            <a:ext cx="1845511" cy="184551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6937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PROBLEM STATEMENT</a:t>
            </a:r>
          </a:p>
        </p:txBody>
      </p:sp>
      <p:cxnSp>
        <p:nvCxnSpPr>
          <p:cNvPr id="49" name="Straight Connector 4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7</a:t>
            </a:fld>
            <a:endParaRPr lang="en-US" sz="1200">
              <a:solidFill>
                <a:srgbClr val="898989"/>
              </a:solidFill>
            </a:endParaRPr>
          </a:p>
        </p:txBody>
      </p:sp>
      <p:sp>
        <p:nvSpPr>
          <p:cNvPr id="7" name="TextBox 6">
            <a:extLst>
              <a:ext uri="{FF2B5EF4-FFF2-40B4-BE49-F238E27FC236}">
                <a16:creationId xmlns:a16="http://schemas.microsoft.com/office/drawing/2014/main" id="{0C44B09D-F3E1-2A0B-3D45-73EEE9D85D3C}"/>
              </a:ext>
            </a:extLst>
          </p:cNvPr>
          <p:cNvSpPr txBox="1"/>
          <p:nvPr/>
        </p:nvSpPr>
        <p:spPr>
          <a:xfrm>
            <a:off x="391438" y="2727020"/>
            <a:ext cx="1139085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Most hospitals are still facing several challenges with Hospital Management System because some of them are still using manual processes, while those who are using computerized method are also facing the challenge of adjusting to it. Like:</a:t>
            </a:r>
            <a:endParaRPr lang="en-US" dirty="0"/>
          </a:p>
          <a:p>
            <a:pPr marL="285750" indent="-285750">
              <a:buFont typeface="Arial"/>
              <a:buChar char="•"/>
            </a:pPr>
            <a:r>
              <a:rPr lang="en-US" dirty="0">
                <a:ea typeface="+mn-lt"/>
                <a:cs typeface="+mn-lt"/>
              </a:rPr>
              <a:t>The high cost of software development and deployment.</a:t>
            </a:r>
            <a:endParaRPr lang="en-US" dirty="0"/>
          </a:p>
          <a:p>
            <a:pPr marL="285750" indent="-285750">
              <a:buFont typeface="Arial"/>
              <a:buChar char="•"/>
            </a:pPr>
            <a:r>
              <a:rPr lang="en-US" dirty="0">
                <a:ea typeface="+mn-lt"/>
                <a:cs typeface="+mn-lt"/>
              </a:rPr>
              <a:t>Complex design in terms of User Interface and User Experience (UI/UX Design)</a:t>
            </a:r>
            <a:endParaRPr lang="en-US" dirty="0"/>
          </a:p>
          <a:p>
            <a:pPr marL="285750" indent="-285750">
              <a:buFont typeface="Arial"/>
              <a:buChar char="•"/>
            </a:pPr>
            <a:r>
              <a:rPr lang="en-US" dirty="0">
                <a:ea typeface="+mn-lt"/>
                <a:cs typeface="+mn-lt"/>
              </a:rPr>
              <a:t>Fear of data security breach.</a:t>
            </a:r>
            <a:endParaRPr lang="en-US" dirty="0"/>
          </a:p>
          <a:p>
            <a:pPr marL="285750" indent="-285750">
              <a:buFont typeface="Arial"/>
              <a:buChar char="•"/>
            </a:pPr>
            <a:r>
              <a:rPr lang="en-US" dirty="0">
                <a:ea typeface="+mn-lt"/>
                <a:cs typeface="+mn-lt"/>
              </a:rPr>
              <a:t>Difficulty in migrating from manual processes, because both staff and patients are used to the manual processes and so are unable to speedily cope with the new system.</a:t>
            </a:r>
            <a:endParaRPr lang="en-US" dirty="0"/>
          </a:p>
          <a:p>
            <a:pPr marL="285750" indent="-285750">
              <a:buFont typeface="Arial"/>
              <a:buChar char="•"/>
            </a:pPr>
            <a:r>
              <a:rPr lang="en-US" dirty="0">
                <a:ea typeface="+mn-lt"/>
                <a:cs typeface="+mn-lt"/>
              </a:rPr>
              <a:t>Lack of IT-friendly medical personnel is also presenting several challenges.</a:t>
            </a:r>
            <a:endParaRPr lang="en-US" dirty="0"/>
          </a:p>
          <a:p>
            <a:pPr marL="285750" indent="-285750">
              <a:buFont typeface="Arial"/>
              <a:buChar char="•"/>
            </a:pPr>
            <a:r>
              <a:rPr lang="en-US" dirty="0">
                <a:ea typeface="+mn-lt"/>
                <a:cs typeface="+mn-lt"/>
              </a:rPr>
              <a:t>A Huge influx of patients visiting government hospitals makes the process of migrating to automated processes highly difficult. They do not have the patience to wait for registration and data entry and often fail to understand the functioning of automated processes.</a:t>
            </a:r>
            <a:endParaRPr lang="en-US" dirty="0"/>
          </a:p>
        </p:txBody>
      </p:sp>
    </p:spTree>
    <p:extLst>
      <p:ext uri="{BB962C8B-B14F-4D97-AF65-F5344CB8AC3E}">
        <p14:creationId xmlns:p14="http://schemas.microsoft.com/office/powerpoint/2010/main" val="368094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PROJECT DESCRIPTION</a:t>
            </a:r>
          </a:p>
        </p:txBody>
      </p:sp>
      <p:cxnSp>
        <p:nvCxnSpPr>
          <p:cNvPr id="47" name="Straight Connector 4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8</a:t>
            </a:fld>
            <a:endParaRPr lang="en-US" sz="1200">
              <a:solidFill>
                <a:srgbClr val="898989"/>
              </a:solidFill>
            </a:endParaRPr>
          </a:p>
        </p:txBody>
      </p:sp>
      <p:sp>
        <p:nvSpPr>
          <p:cNvPr id="3" name="TextBox 2">
            <a:extLst>
              <a:ext uri="{FF2B5EF4-FFF2-40B4-BE49-F238E27FC236}">
                <a16:creationId xmlns:a16="http://schemas.microsoft.com/office/drawing/2014/main" id="{CE9304D7-D61D-271D-DE3E-045E9D7399AE}"/>
              </a:ext>
            </a:extLst>
          </p:cNvPr>
          <p:cNvSpPr txBox="1"/>
          <p:nvPr/>
        </p:nvSpPr>
        <p:spPr>
          <a:xfrm>
            <a:off x="375920" y="2773680"/>
            <a:ext cx="1144016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D3339"/>
                </a:solidFill>
                <a:latin typeface="Mukta Vaani"/>
              </a:rPr>
              <a:t>               HMS helps to automate routine tasks, optimize staff coordination, improve communication, distribute the workload, store different types of information, and provide financial and HR management.</a:t>
            </a:r>
          </a:p>
          <a:p>
            <a:endParaRPr lang="en-US" dirty="0">
              <a:solidFill>
                <a:srgbClr val="2D3339"/>
              </a:solidFill>
              <a:latin typeface="Mukta Vaani"/>
            </a:endParaRPr>
          </a:p>
          <a:p>
            <a:r>
              <a:rPr lang="en-US" dirty="0">
                <a:ea typeface="+mn-lt"/>
                <a:cs typeface="+mn-lt"/>
              </a:rPr>
              <a:t>              A hospital management system (HMS) is a tool that collects data about patients, doctors, staff, hospital administrative details in one software. One of the biggest advantages of developing a hospital management system is that it makes the whole process paperless. </a:t>
            </a:r>
          </a:p>
          <a:p>
            <a:endParaRPr lang="en-US" dirty="0">
              <a:solidFill>
                <a:srgbClr val="2D3339"/>
              </a:solidFill>
              <a:latin typeface="Mukta Vaani"/>
              <a:ea typeface="+mn-lt"/>
              <a:cs typeface="+mn-lt"/>
            </a:endParaRPr>
          </a:p>
          <a:p>
            <a:r>
              <a:rPr lang="en-US" dirty="0">
                <a:ea typeface="+mn-lt"/>
                <a:cs typeface="+mn-lt"/>
              </a:rPr>
              <a:t>              Finances are another essential side of the hospitals. Apart from administrative, operational, and medical services, healthcare units must cope with billing and insurance operations. Integrating a financial system into a medical organization is vital for its sustainable financial performance. </a:t>
            </a:r>
            <a:endParaRPr lang="en-US" dirty="0"/>
          </a:p>
        </p:txBody>
      </p:sp>
    </p:spTree>
    <p:extLst>
      <p:ext uri="{BB962C8B-B14F-4D97-AF65-F5344CB8AC3E}">
        <p14:creationId xmlns:p14="http://schemas.microsoft.com/office/powerpoint/2010/main" val="678189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Free Images : african american, bangkok, black, bridge, business ...">
            <a:extLst>
              <a:ext uri="{FF2B5EF4-FFF2-40B4-BE49-F238E27FC236}">
                <a16:creationId xmlns:a16="http://schemas.microsoft.com/office/drawing/2014/main" id="{E63FA8B1-BC5D-A31E-91E8-0E37C8071B34}"/>
              </a:ext>
            </a:extLst>
          </p:cNvPr>
          <p:cNvPicPr>
            <a:picLocks noChangeAspect="1"/>
          </p:cNvPicPr>
          <p:nvPr/>
        </p:nvPicPr>
        <p:blipFill rotWithShape="1">
          <a:blip r:embed="rId2">
            <a:alphaModFix amt="40000"/>
          </a:blip>
          <a:srcRect l="2337" r="19419"/>
          <a:stretch/>
        </p:blipFill>
        <p:spPr>
          <a:xfrm>
            <a:off x="-170" y="10"/>
            <a:ext cx="8450317" cy="6857990"/>
          </a:xfrm>
          <a:prstGeom prst="rect">
            <a:avLst/>
          </a:prstGeom>
        </p:spPr>
      </p:pic>
      <p:sp>
        <p:nvSpPr>
          <p:cNvPr id="2" name="Title 1">
            <a:extLst>
              <a:ext uri="{FF2B5EF4-FFF2-40B4-BE49-F238E27FC236}">
                <a16:creationId xmlns:a16="http://schemas.microsoft.com/office/drawing/2014/main" id="{8FF87AA5-AB7A-A557-4B35-9E5990B032FC}"/>
              </a:ext>
            </a:extLst>
          </p:cNvPr>
          <p:cNvSpPr>
            <a:spLocks noGrp="1"/>
          </p:cNvSpPr>
          <p:nvPr>
            <p:ph type="ctrTitle"/>
          </p:nvPr>
        </p:nvSpPr>
        <p:spPr>
          <a:xfrm>
            <a:off x="643468" y="643467"/>
            <a:ext cx="4684978" cy="2592377"/>
          </a:xfrm>
        </p:spPr>
        <p:txBody>
          <a:bodyPr>
            <a:normAutofit/>
          </a:bodyPr>
          <a:lstStyle/>
          <a:p>
            <a:r>
              <a:rPr lang="en-US" sz="4400">
                <a:solidFill>
                  <a:srgbClr val="FFFFFF"/>
                </a:solidFill>
              </a:rPr>
              <a:t>Personas</a:t>
            </a:r>
          </a:p>
        </p:txBody>
      </p:sp>
      <p:pic>
        <p:nvPicPr>
          <p:cNvPr id="4" name="Picture 4" descr="People Woman Cold · Free photo on Pixabay">
            <a:extLst>
              <a:ext uri="{FF2B5EF4-FFF2-40B4-BE49-F238E27FC236}">
                <a16:creationId xmlns:a16="http://schemas.microsoft.com/office/drawing/2014/main" id="{BA4A9AC5-3115-353C-3094-DCD6A3478212}"/>
              </a:ext>
            </a:extLst>
          </p:cNvPr>
          <p:cNvPicPr>
            <a:picLocks noChangeAspect="1"/>
          </p:cNvPicPr>
          <p:nvPr/>
        </p:nvPicPr>
        <p:blipFill rotWithShape="1">
          <a:blip r:embed="rId3"/>
          <a:srcRect l="23924" r="18038"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3270163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C7F809-A434-4A8D-A127-1C50C2DB3890}">
  <ds:schemaRefs>
    <ds:schemaRef ds:uri="71af3243-3dd4-4a8d-8c0d-dd76da1f02a5"/>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30e9df3-be65-4c73-a93b-d1236ebd677e"/>
    <ds:schemaRef ds:uri="http://purl.org/dc/terms/"/>
    <ds:schemaRef ds:uri="16c05727-aa75-4e4a-9b5f-8a80a1165891"/>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TM03457475[[fn=Frame]]</Template>
  <TotalTime>473</TotalTime>
  <Words>1668</Words>
  <Application>Microsoft Office PowerPoint</Application>
  <PresentationFormat>Widescreen</PresentationFormat>
  <Paragraphs>352</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Adobe Heiti Std R</vt:lpstr>
      <vt:lpstr>Arial</vt:lpstr>
      <vt:lpstr>Calibri</vt:lpstr>
      <vt:lpstr>Mukta Vaani</vt:lpstr>
      <vt:lpstr>Tenorite</vt:lpstr>
      <vt:lpstr>Wingdings</vt:lpstr>
      <vt:lpstr>Wingdings 2</vt:lpstr>
      <vt:lpstr>Office Theme</vt:lpstr>
      <vt:lpstr>CURA - HMS</vt:lpstr>
      <vt:lpstr>AGENDA</vt:lpstr>
      <vt:lpstr>AGENDA</vt:lpstr>
      <vt:lpstr>Improvements FROM PROFESSOR FEEDBACK</vt:lpstr>
      <vt:lpstr>MEET OUR TEAM</vt:lpstr>
      <vt:lpstr>MEET OUR TEAM</vt:lpstr>
      <vt:lpstr>PROBLEM STATEMENT</vt:lpstr>
      <vt:lpstr>PROJECT DESCRIPTION</vt:lpstr>
      <vt:lpstr>Personas</vt:lpstr>
      <vt:lpstr>PowerPoint Presentation</vt:lpstr>
      <vt:lpstr>PowerPoint Presentation</vt:lpstr>
      <vt:lpstr>PowerPoint Presentation</vt:lpstr>
      <vt:lpstr>Minimum viable product</vt:lpstr>
      <vt:lpstr>technologies</vt:lpstr>
      <vt:lpstr>Architecture Diagram</vt:lpstr>
      <vt:lpstr>PowerPoint Presentation</vt:lpstr>
      <vt:lpstr>PowerPoint Presentation</vt:lpstr>
      <vt:lpstr>SPRINT 2 VS SPRINT 3</vt:lpstr>
      <vt:lpstr>PRODUCT BACKLOG</vt:lpstr>
      <vt:lpstr>PowerPoint Presentation</vt:lpstr>
      <vt:lpstr>Sprint Backlog</vt:lpstr>
      <vt:lpstr>User Stories &amp; Acceptance Criteria</vt:lpstr>
      <vt:lpstr>User Stories &amp; Acceptance Criteria</vt:lpstr>
      <vt:lpstr>TEST CASES</vt:lpstr>
      <vt:lpstr>TEST CASES</vt:lpstr>
      <vt:lpstr>PowerPoint Presentation</vt:lpstr>
      <vt:lpstr>METRICS</vt:lpstr>
      <vt:lpstr>PowerPoint Presentation</vt:lpstr>
      <vt:lpstr>PowerPoint Presentation</vt:lpstr>
      <vt:lpstr>PowerPoint Presentation</vt:lpstr>
      <vt:lpstr>PowerPoint Presentation</vt:lpstr>
      <vt:lpstr>RETROSPECTIVES</vt:lpstr>
      <vt:lpstr>SPRINT 4 - STORIES PLANNED AND COMMITTED</vt:lpstr>
      <vt:lpstr>Application Screenshot</vt:lpstr>
      <vt:lpstr>Api used </vt:lpstr>
      <vt:lpstr>GITHUB LINK</vt:lpstr>
      <vt:lpstr>Live application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Tej Koribilli</dc:creator>
  <cp:lastModifiedBy>Koribilli, Mr. Sai Teja</cp:lastModifiedBy>
  <cp:revision>432</cp:revision>
  <dcterms:created xsi:type="dcterms:W3CDTF">2022-11-15T01:54:28Z</dcterms:created>
  <dcterms:modified xsi:type="dcterms:W3CDTF">2022-12-05T03:26:42Z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